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8"/>
  </p:notesMasterIdLst>
  <p:handoutMasterIdLst>
    <p:handoutMasterId r:id="rId29"/>
  </p:handoutMasterIdLst>
  <p:sldIdLst>
    <p:sldId id="257" r:id="rId2"/>
    <p:sldId id="259" r:id="rId3"/>
    <p:sldId id="297" r:id="rId4"/>
    <p:sldId id="298" r:id="rId5"/>
    <p:sldId id="300" r:id="rId6"/>
    <p:sldId id="321" r:id="rId7"/>
    <p:sldId id="299" r:id="rId8"/>
    <p:sldId id="303" r:id="rId9"/>
    <p:sldId id="306" r:id="rId10"/>
    <p:sldId id="307" r:id="rId11"/>
    <p:sldId id="308" r:id="rId12"/>
    <p:sldId id="310" r:id="rId13"/>
    <p:sldId id="309" r:id="rId14"/>
    <p:sldId id="322" r:id="rId15"/>
    <p:sldId id="311" r:id="rId16"/>
    <p:sldId id="312" r:id="rId17"/>
    <p:sldId id="323" r:id="rId18"/>
    <p:sldId id="313" r:id="rId19"/>
    <p:sldId id="314" r:id="rId20"/>
    <p:sldId id="315" r:id="rId21"/>
    <p:sldId id="317" r:id="rId22"/>
    <p:sldId id="324" r:id="rId23"/>
    <p:sldId id="318" r:id="rId24"/>
    <p:sldId id="270" r:id="rId25"/>
    <p:sldId id="283" r:id="rId26"/>
    <p:sldId id="319" r:id="rId27"/>
  </p:sldIdLst>
  <p:sldSz cx="12192000" cy="6858000"/>
  <p:notesSz cx="6858000" cy="9144000"/>
  <p:custDataLst>
    <p:tags r:id="rId30"/>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F7C"/>
    <a:srgbClr val="F2F2F2"/>
    <a:srgbClr val="0098D4"/>
    <a:srgbClr val="003865"/>
    <a:srgbClr val="000000"/>
    <a:srgbClr val="004A78"/>
    <a:srgbClr val="006298"/>
    <a:srgbClr val="FF6300"/>
    <a:srgbClr val="E9255F"/>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89664" autoAdjust="0"/>
  </p:normalViewPr>
  <p:slideViewPr>
    <p:cSldViewPr snapToGrid="0" snapToObjects="1">
      <p:cViewPr varScale="1">
        <p:scale>
          <a:sx n="70" d="100"/>
          <a:sy n="70" d="100"/>
        </p:scale>
        <p:origin x="125"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0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07586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83976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68241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28524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372748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185307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30348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372815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271286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386960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359159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dirty="0"/>
              <a:t>When you host a meeting, you will want to change settings so that your discussion is more secure and easier to facilitate, especially if the meeting involves a larger group.</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269658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3648201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dirty="0"/>
              <a:t>Channels can be created for any topic or project and help to target a single thread of conversation with the people who need to be a part of that particular discussion.</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3554207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3611275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 to have students complete the question individually. Alternatively, pair students up to answer the question together. Allow extra time for students working in pairs.</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1754279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953361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Microsoft Teams can add apps within the Microsoft 365 suite such as Excel, </a:t>
            </a:r>
            <a:r>
              <a:rPr lang="en-US" dirty="0" err="1"/>
              <a:t>PowerBi</a:t>
            </a:r>
            <a:r>
              <a:rPr lang="en-US" dirty="0"/>
              <a:t>, and OneNote, but Teams can also add third-party apps made by other companies that work perfectly within Teams.</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382466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276592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68754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404482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198828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415495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372719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600116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23111E-2710-4C1A-A7DB-CE3FE7C03336}"/>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14068"/>
            <a:ext cx="12192000" cy="6858000"/>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Title, #e</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 Chapter Title</a:t>
            </a:r>
          </a:p>
        </p:txBody>
      </p:sp>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pic>
        <p:nvPicPr>
          <p:cNvPr id="21" name="Picture 20">
            <a:extLst>
              <a:ext uri="{FF2B5EF4-FFF2-40B4-BE49-F238E27FC236}">
                <a16:creationId xmlns:a16="http://schemas.microsoft.com/office/drawing/2014/main" id="{FDE6C580-026E-426D-A0EE-BDE15B891A0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44969-1137-4EAF-AB8A-FDA4F62A617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9236"/>
            <a:ext cx="12192000" cy="6858000"/>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Unit XX</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Unit’s Title Here</a:t>
            </a:r>
          </a:p>
        </p:txBody>
      </p:sp>
      <p:pic>
        <p:nvPicPr>
          <p:cNvPr id="17" name="Picture 16">
            <a:extLst>
              <a:ext uri="{FF2B5EF4-FFF2-40B4-BE49-F238E27FC236}">
                <a16:creationId xmlns:a16="http://schemas.microsoft.com/office/drawing/2014/main" id="{EAF0C6CA-9F2E-439D-8A9B-5B8BD35A936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11" name="Copyright">
            <a:extLst>
              <a:ext uri="{FF2B5EF4-FFF2-40B4-BE49-F238E27FC236}">
                <a16:creationId xmlns:a16="http://schemas.microsoft.com/office/drawing/2014/main" id="{09216FC3-84E9-4B73-9DA8-CF771043770B}"/>
              </a:ext>
              <a:ext uri="{C183D7F6-B498-43B3-948B-1728B52AA6E4}">
                <adec:decorative xmlns:adec="http://schemas.microsoft.com/office/drawing/2017/decorative" val="0"/>
              </a:ext>
            </a:extLst>
          </p:cNvPr>
          <p:cNvSpPr txBox="1"/>
          <p:nvPr userDrawn="1"/>
        </p:nvSpPr>
        <p:spPr>
          <a:xfrm>
            <a:off x="1999611" y="6309325"/>
            <a:ext cx="9449723" cy="430887"/>
          </a:xfrm>
          <a:prstGeom prst="rect">
            <a:avLst/>
          </a:prstGeom>
          <a:noFill/>
        </p:spPr>
        <p:txBody>
          <a:bodyPr wrap="square" rtlCol="0">
            <a:spAutoFit/>
          </a:bodyPr>
          <a:lstStyle/>
          <a:p>
            <a:r>
              <a:rPr lang="en-US" sz="1100" kern="1200" dirty="0">
                <a:solidFill>
                  <a:schemeClr val="bg1"/>
                </a:solidFill>
                <a:latin typeface="+mn-lt"/>
                <a:ea typeface="+mn-ea"/>
                <a:cs typeface="+mn-cs"/>
              </a:rPr>
              <a:t>© 2025 Cengage Learning. All Rights Reserved. May not be copied, scanned, or duplicated, in whole or in part, except for use as permitted in a license distributed with a certain product or service or otherwise on a password-protected website for classroom use.</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4" name="Content Placeholder Right">
            <a:extLst>
              <a:ext uri="{C183D7F6-B498-43B3-948B-1728B52AA6E4}">
                <adec:decorative xmlns:adec="http://schemas.microsoft.com/office/drawing/2017/decorative" val="1"/>
              </a:ext>
            </a:extLst>
          </p:cNvPr>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5488"/>
            <a:ext cx="11241915" cy="1071533"/>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4EF16C-F8E9-4C74-8268-011BE18366AF}"/>
              </a:ext>
              <a:ext uri="{C183D7F6-B498-43B3-948B-1728B52AA6E4}">
                <adec:decorative xmlns:adec="http://schemas.microsoft.com/office/drawing/2017/decorative" val="1"/>
              </a:ext>
            </a:extLst>
          </p:cNvPr>
          <p:cNvSpPr/>
          <p:nvPr userDrawn="1"/>
        </p:nvSpPr>
        <p:spPr>
          <a:xfrm>
            <a:off x="0" y="6176963"/>
            <a:ext cx="12192000" cy="681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918392" y="6281318"/>
            <a:ext cx="9405389" cy="430887"/>
          </a:xfrm>
          <a:prstGeom prst="rect">
            <a:avLst/>
          </a:prstGeom>
          <a:noFill/>
        </p:spPr>
        <p:txBody>
          <a:bodyPr wrap="square" rtlCol="0">
            <a:spAutoFit/>
          </a:bodyPr>
          <a:lstStyle/>
          <a:p>
            <a:r>
              <a:rPr lang="en-US" sz="1100" kern="1200" dirty="0">
                <a:solidFill>
                  <a:schemeClr val="bg1"/>
                </a:solidFill>
                <a:latin typeface="+mn-lt"/>
                <a:ea typeface="+mn-ea"/>
                <a:cs typeface="+mn-cs"/>
              </a:rPr>
              <a:t>© 2025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14" name="Picture 13">
            <a:extLst>
              <a:ext uri="{FF2B5EF4-FFF2-40B4-BE49-F238E27FC236}">
                <a16:creationId xmlns:a16="http://schemas.microsoft.com/office/drawing/2014/main" id="{E7C5765A-7DA4-4F63-BBF6-FDB000C6FC14}"/>
              </a:ext>
              <a:ext uri="{C183D7F6-B498-43B3-948B-1728B52AA6E4}">
                <adec:decorative xmlns:adec="http://schemas.microsoft.com/office/drawing/2017/decorative" val="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Tree>
    <p:custDataLst>
      <p:tags r:id="rId14"/>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Lst>
  <p:hf hdr="0" ftr="0" dt="0"/>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tx1"/>
        </a:buClr>
        <a:buFont typeface="Arial" panose="020B0604020202020204" pitchFamily="34" charset="0"/>
        <a:buChar char="•"/>
        <a:defRPr sz="24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tx1"/>
        </a:buClr>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tx1"/>
        </a:buClr>
        <a:buSzPct val="80000"/>
        <a:buFont typeface="Wingdings" panose="05000000000000000000" pitchFamily="2" charset="2"/>
        <a:buChar char="§"/>
        <a:defRPr sz="2400" b="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1"/>
        </a:buClr>
        <a:buSzPct val="100000"/>
        <a:buFont typeface="Arial" panose="020B0604020202020204" pitchFamily="34" charset="0"/>
        <a:buChar char="•"/>
        <a:defRPr sz="24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66DE8-7575-4696-B84F-B4DD0C822D6A}"/>
              </a:ext>
            </a:extLst>
          </p:cNvPr>
          <p:cNvSpPr>
            <a:spLocks noGrp="1"/>
          </p:cNvSpPr>
          <p:nvPr>
            <p:ph type="ctrTitle"/>
          </p:nvPr>
        </p:nvSpPr>
        <p:spPr>
          <a:xfrm>
            <a:off x="5083629" y="1168663"/>
            <a:ext cx="6667093" cy="2387600"/>
          </a:xfrm>
        </p:spPr>
        <p:txBody>
          <a:bodyPr/>
          <a:lstStyle/>
          <a:p>
            <a:r>
              <a:rPr lang="en-US" dirty="0"/>
              <a:t>Microsoft Teams 365</a:t>
            </a:r>
          </a:p>
        </p:txBody>
      </p:sp>
      <p:sp>
        <p:nvSpPr>
          <p:cNvPr id="4" name="Subtitle 3">
            <a:extLst>
              <a:ext uri="{FF2B5EF4-FFF2-40B4-BE49-F238E27FC236}">
                <a16:creationId xmlns:a16="http://schemas.microsoft.com/office/drawing/2014/main" id="{81DDBEBE-99BA-45B9-B4E5-D18D90F7A983}"/>
              </a:ext>
            </a:extLst>
          </p:cNvPr>
          <p:cNvSpPr>
            <a:spLocks noGrp="1"/>
          </p:cNvSpPr>
          <p:nvPr>
            <p:ph type="subTitle" idx="1"/>
          </p:nvPr>
        </p:nvSpPr>
        <p:spPr>
          <a:xfrm>
            <a:off x="5083629" y="3809720"/>
            <a:ext cx="6667093" cy="1424930"/>
          </a:xfrm>
        </p:spPr>
        <p:txBody>
          <a:bodyPr/>
          <a:lstStyle/>
          <a:p>
            <a:pPr>
              <a:spcBef>
                <a:spcPts val="0"/>
              </a:spcBef>
              <a:spcAft>
                <a:spcPts val="0"/>
              </a:spcAft>
            </a:pPr>
            <a:r>
              <a:rPr lang="en-US" dirty="0"/>
              <a:t>Module 3</a:t>
            </a:r>
            <a:r>
              <a:rPr lang="en-US" b="1" dirty="0"/>
              <a:t>: </a:t>
            </a:r>
            <a:r>
              <a:rPr lang="en-US" dirty="0"/>
              <a:t>Building an Effective Teams Environment</a:t>
            </a:r>
          </a:p>
        </p:txBody>
      </p:sp>
      <p:sp>
        <p:nvSpPr>
          <p:cNvPr id="6" name="Copyright" descr="Shelly Cashman, Microsoft Teams 365 Module 3. © 2025 Cengage. All Rights Reserved. May not be scanned, copied or duplicated, or posted to a publicly accessible website, in whole or in part.&#10;">
            <a:extLst>
              <a:ext uri="{FF2B5EF4-FFF2-40B4-BE49-F238E27FC236}">
                <a16:creationId xmlns:a16="http://schemas.microsoft.com/office/drawing/2014/main" id="{8CA6B67B-9490-477D-A112-06C22B6F8640}"/>
              </a:ext>
              <a:ext uri="{C183D7F6-B498-43B3-948B-1728B52AA6E4}">
                <adec:decorative xmlns:adec="http://schemas.microsoft.com/office/drawing/2017/decorative" val="0"/>
              </a:ext>
            </a:extLst>
          </p:cNvPr>
          <p:cNvSpPr txBox="1"/>
          <p:nvPr/>
        </p:nvSpPr>
        <p:spPr>
          <a:xfrm>
            <a:off x="2103119" y="6314136"/>
            <a:ext cx="9416219" cy="430887"/>
          </a:xfrm>
          <a:prstGeom prst="rect">
            <a:avLst/>
          </a:prstGeom>
          <a:noFill/>
        </p:spPr>
        <p:txBody>
          <a:bodyPr wrap="square" rtlCol="0">
            <a:spAutoFit/>
          </a:bodyPr>
          <a:lstStyle/>
          <a:p>
            <a:r>
              <a:rPr lang="en-US" sz="1100" kern="1200" dirty="0">
                <a:solidFill>
                  <a:schemeClr val="bg1"/>
                </a:solidFill>
                <a:latin typeface="+mn-lt"/>
                <a:ea typeface="+mn-ea"/>
                <a:cs typeface="+mn-cs"/>
              </a:rPr>
              <a:t>© 2025 Cengage Learning. All Rights Reserved. May not be copied, scanned, or duplicated, in whole or in part, except for use as permitted in a license distributed with a certain product or service or otherwise on a password-protected website for classroom use.</a:t>
            </a:r>
          </a:p>
        </p:txBody>
      </p:sp>
    </p:spTree>
    <p:custDataLst>
      <p:tags r:id="rId1"/>
    </p:custDataLst>
    <p:extLst>
      <p:ext uri="{BB962C8B-B14F-4D97-AF65-F5344CB8AC3E}">
        <p14:creationId xmlns:p14="http://schemas.microsoft.com/office/powerpoint/2010/main" val="229328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197900"/>
          </a:xfrm>
        </p:spPr>
        <p:txBody>
          <a:bodyPr/>
          <a:lstStyle/>
          <a:p>
            <a:r>
              <a:rPr lang="en-US" dirty="0"/>
              <a:t>Collaborating on Microsoft Whiteboard </a:t>
            </a:r>
            <a:br>
              <a:rPr lang="en-US" dirty="0"/>
            </a:br>
            <a:endParaRPr lang="en-US" dirty="0"/>
          </a:p>
        </p:txBody>
      </p:sp>
      <p:sp>
        <p:nvSpPr>
          <p:cNvPr id="3" name="Content Placeholder 2">
            <a:extLst>
              <a:ext uri="{FF2B5EF4-FFF2-40B4-BE49-F238E27FC236}">
                <a16:creationId xmlns:a16="http://schemas.microsoft.com/office/drawing/2014/main" id="{1E7C42E6-6A32-45C5-8D01-C1169FD30304}"/>
              </a:ext>
            </a:extLst>
          </p:cNvPr>
          <p:cNvSpPr>
            <a:spLocks noGrp="1"/>
          </p:cNvSpPr>
          <p:nvPr>
            <p:ph idx="1"/>
          </p:nvPr>
        </p:nvSpPr>
        <p:spPr>
          <a:xfrm>
            <a:off x="476843" y="1787033"/>
            <a:ext cx="10125843" cy="4351338"/>
          </a:xfrm>
        </p:spPr>
        <p:txBody>
          <a:bodyPr/>
          <a:lstStyle/>
          <a:p>
            <a:r>
              <a:rPr lang="en-US" sz="2800" b="1" dirty="0"/>
              <a:t>Microsoft Teams includes an interactive whiteboard that provides:</a:t>
            </a:r>
          </a:p>
          <a:p>
            <a:pPr lvl="1"/>
            <a:r>
              <a:rPr lang="en-US" sz="2800" dirty="0"/>
              <a:t>A blank page for notes</a:t>
            </a:r>
          </a:p>
          <a:p>
            <a:pPr lvl="1"/>
            <a:r>
              <a:rPr lang="en-US" sz="2800" dirty="0"/>
              <a:t>Templates for meetings</a:t>
            </a:r>
          </a:p>
          <a:p>
            <a:pPr lvl="1"/>
            <a:r>
              <a:rPr lang="en-US" sz="2800" dirty="0"/>
              <a:t>Drawings </a:t>
            </a:r>
          </a:p>
          <a:p>
            <a:pPr lvl="1"/>
            <a:r>
              <a:rPr lang="en-US" sz="2800" dirty="0"/>
              <a:t>Images that your colleagues can work on together</a:t>
            </a:r>
          </a:p>
        </p:txBody>
      </p:sp>
    </p:spTree>
    <p:custDataLst>
      <p:tags r:id="rId1"/>
    </p:custDataLst>
    <p:extLst>
      <p:ext uri="{BB962C8B-B14F-4D97-AF65-F5344CB8AC3E}">
        <p14:creationId xmlns:p14="http://schemas.microsoft.com/office/powerpoint/2010/main" val="390363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553044" y="347121"/>
            <a:ext cx="11241915" cy="1217447"/>
          </a:xfrm>
        </p:spPr>
        <p:txBody>
          <a:bodyPr/>
          <a:lstStyle/>
          <a:p>
            <a:r>
              <a:rPr lang="en-US" dirty="0"/>
              <a:t>Collaborating on Microsoft Whiteboard</a:t>
            </a:r>
          </a:p>
        </p:txBody>
      </p:sp>
      <p:sp>
        <p:nvSpPr>
          <p:cNvPr id="9" name="Content Placeholder 8">
            <a:extLst>
              <a:ext uri="{FF2B5EF4-FFF2-40B4-BE49-F238E27FC236}">
                <a16:creationId xmlns:a16="http://schemas.microsoft.com/office/drawing/2014/main" id="{97E8633E-601E-4E6C-9519-92E1A6B913E3}"/>
              </a:ext>
            </a:extLst>
          </p:cNvPr>
          <p:cNvSpPr>
            <a:spLocks noGrp="1"/>
          </p:cNvSpPr>
          <p:nvPr>
            <p:ph sz="half" idx="2"/>
          </p:nvPr>
        </p:nvSpPr>
        <p:spPr>
          <a:xfrm>
            <a:off x="553043" y="1887757"/>
            <a:ext cx="4944243" cy="4145181"/>
          </a:xfrm>
        </p:spPr>
        <p:txBody>
          <a:bodyPr/>
          <a:lstStyle/>
          <a:p>
            <a:r>
              <a:rPr lang="en-US" sz="2800" dirty="0"/>
              <a:t>Digital whiteboards can start with a blank canvas for brainstorming or a structured template that allows for workplace scenarios such as jobs to complete or an assumption grid</a:t>
            </a:r>
          </a:p>
        </p:txBody>
      </p:sp>
      <p:pic>
        <p:nvPicPr>
          <p:cNvPr id="7" name="Content Placeholder 6" descr="A screenshot of a digital whiteboard in Teams with arrows pointing to create tools, template menu, and whiteboard in teams. ">
            <a:extLst>
              <a:ext uri="{FF2B5EF4-FFF2-40B4-BE49-F238E27FC236}">
                <a16:creationId xmlns:a16="http://schemas.microsoft.com/office/drawing/2014/main" id="{A1B296ED-B624-411A-AD76-F826140498A8}"/>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050356" y="1808018"/>
            <a:ext cx="5757181" cy="3125969"/>
          </a:xfrm>
        </p:spPr>
      </p:pic>
    </p:spTree>
    <p:custDataLst>
      <p:tags r:id="rId1"/>
    </p:custDataLst>
    <p:extLst>
      <p:ext uri="{BB962C8B-B14F-4D97-AF65-F5344CB8AC3E}">
        <p14:creationId xmlns:p14="http://schemas.microsoft.com/office/powerpoint/2010/main" val="72693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085391"/>
          </a:xfrm>
        </p:spPr>
        <p:txBody>
          <a:bodyPr/>
          <a:lstStyle/>
          <a:p>
            <a:r>
              <a:rPr lang="en-US" dirty="0"/>
              <a:t>Collaborating on Microsoft Whiteboard</a:t>
            </a:r>
            <a:br>
              <a:rPr lang="en-US" dirty="0"/>
            </a:br>
            <a:endParaRPr lang="en-US" dirty="0"/>
          </a:p>
        </p:txBody>
      </p:sp>
      <p:sp>
        <p:nvSpPr>
          <p:cNvPr id="2" name="Content Placeholder 1">
            <a:extLst>
              <a:ext uri="{FF2B5EF4-FFF2-40B4-BE49-F238E27FC236}">
                <a16:creationId xmlns:a16="http://schemas.microsoft.com/office/drawing/2014/main" id="{7B630712-D543-4925-89BF-9B2891D51273}"/>
              </a:ext>
            </a:extLst>
          </p:cNvPr>
          <p:cNvSpPr>
            <a:spLocks noGrp="1"/>
          </p:cNvSpPr>
          <p:nvPr>
            <p:ph idx="1"/>
          </p:nvPr>
        </p:nvSpPr>
        <p:spPr>
          <a:xfrm>
            <a:off x="591143" y="1815234"/>
            <a:ext cx="11241915" cy="4351338"/>
          </a:xfrm>
        </p:spPr>
        <p:txBody>
          <a:bodyPr/>
          <a:lstStyle/>
          <a:p>
            <a:r>
              <a:rPr lang="en-US" sz="2800" b="1" dirty="0"/>
              <a:t>Whiteboard users have access to tools including:</a:t>
            </a:r>
          </a:p>
          <a:p>
            <a:pPr lvl="1"/>
            <a:r>
              <a:rPr lang="en-US" sz="2800" dirty="0"/>
              <a:t>Inking </a:t>
            </a:r>
          </a:p>
          <a:p>
            <a:pPr lvl="1"/>
            <a:r>
              <a:rPr lang="en-US" sz="2800" dirty="0"/>
              <a:t>Sticky notes with multiple colors</a:t>
            </a:r>
          </a:p>
          <a:p>
            <a:pPr lvl="1"/>
            <a:r>
              <a:rPr lang="en-US" sz="2800" dirty="0"/>
              <a:t>Text tool for typing</a:t>
            </a:r>
          </a:p>
          <a:p>
            <a:pPr lvl="1"/>
            <a:r>
              <a:rPr lang="en-US" sz="2800" dirty="0"/>
              <a:t>Shapes tool for adding shapes and lines</a:t>
            </a:r>
          </a:p>
          <a:p>
            <a:pPr lvl="1"/>
            <a:r>
              <a:rPr lang="en-US" sz="2800" dirty="0"/>
              <a:t>Reactions  </a:t>
            </a:r>
          </a:p>
        </p:txBody>
      </p:sp>
    </p:spTree>
    <p:custDataLst>
      <p:tags r:id="rId1"/>
    </p:custDataLst>
    <p:extLst>
      <p:ext uri="{BB962C8B-B14F-4D97-AF65-F5344CB8AC3E}">
        <p14:creationId xmlns:p14="http://schemas.microsoft.com/office/powerpoint/2010/main" val="262232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201061"/>
            <a:ext cx="11241915" cy="1043828"/>
          </a:xfrm>
        </p:spPr>
        <p:txBody>
          <a:bodyPr/>
          <a:lstStyle/>
          <a:p>
            <a:r>
              <a:rPr lang="en-US" dirty="0"/>
              <a:t>Collaborating on Microsoft Whiteboard</a:t>
            </a:r>
            <a:br>
              <a:rPr lang="en-US" dirty="0"/>
            </a:br>
            <a:endParaRPr lang="en-US" dirty="0"/>
          </a:p>
        </p:txBody>
      </p:sp>
      <p:sp>
        <p:nvSpPr>
          <p:cNvPr id="3" name="Content Placeholder 2">
            <a:extLst>
              <a:ext uri="{FF2B5EF4-FFF2-40B4-BE49-F238E27FC236}">
                <a16:creationId xmlns:a16="http://schemas.microsoft.com/office/drawing/2014/main" id="{3D51D47A-1513-4CE7-AD73-A272A8698A59}"/>
              </a:ext>
            </a:extLst>
          </p:cNvPr>
          <p:cNvSpPr>
            <a:spLocks noGrp="1"/>
          </p:cNvSpPr>
          <p:nvPr>
            <p:ph sz="half" idx="1"/>
          </p:nvPr>
        </p:nvSpPr>
        <p:spPr>
          <a:xfrm>
            <a:off x="620719" y="1517633"/>
            <a:ext cx="5370801" cy="4592967"/>
          </a:xfrm>
        </p:spPr>
        <p:txBody>
          <a:bodyPr/>
          <a:lstStyle/>
          <a:p>
            <a:r>
              <a:rPr lang="en-US" sz="2200" dirty="0"/>
              <a:t>To Collaborate Using the Microsoft Whiteboard (1 of 2)</a:t>
            </a:r>
          </a:p>
          <a:p>
            <a:pPr lvl="1"/>
            <a:r>
              <a:rPr lang="en-US" sz="2200" dirty="0"/>
              <a:t>Click the Share button in the meeting</a:t>
            </a:r>
          </a:p>
          <a:p>
            <a:pPr lvl="1"/>
            <a:r>
              <a:rPr lang="en-US" sz="2200" dirty="0"/>
              <a:t>Click Microsoft Whiteboard to open a blank whiteboard on the meeting stage on everyone’s screen</a:t>
            </a:r>
          </a:p>
          <a:p>
            <a:pPr lvl="1"/>
            <a:r>
              <a:rPr lang="en-US" sz="2200" dirty="0"/>
              <a:t>Click the ‘Collaborate on Whiteboard. Everyone can edit.’ option button to share control of the whiteboard</a:t>
            </a:r>
          </a:p>
          <a:p>
            <a:pPr marL="0" indent="0">
              <a:buNone/>
            </a:pPr>
            <a:endParaRPr lang="en-US" sz="2200" dirty="0"/>
          </a:p>
          <a:p>
            <a:pPr marL="0" indent="0">
              <a:buNone/>
            </a:pPr>
            <a:endParaRPr lang="en-US" sz="2200" dirty="0"/>
          </a:p>
        </p:txBody>
      </p:sp>
      <p:pic>
        <p:nvPicPr>
          <p:cNvPr id="6" name="Content Placeholder 5" descr="A screenshot of a Microsoft Whiteboard that opens on everyone’s screen with the 'Do you want to present or collaborate' dialog box. The 'Collaborate on Whiteboard. Everyone can edit' option button is withing the box.">
            <a:extLst>
              <a:ext uri="{FF2B5EF4-FFF2-40B4-BE49-F238E27FC236}">
                <a16:creationId xmlns:a16="http://schemas.microsoft.com/office/drawing/2014/main" id="{508BC682-2BDA-44AF-8F31-B4B9F779D7CE}"/>
              </a:ext>
            </a:extLst>
          </p:cNvPr>
          <p:cNvPicPr>
            <a:picLocks noGrp="1" noChangeAspect="1"/>
          </p:cNvPicPr>
          <p:nvPr>
            <p:ph sz="half" idx="2"/>
          </p:nvPr>
        </p:nvPicPr>
        <p:blipFill>
          <a:blip r:embed="rId4"/>
          <a:stretch>
            <a:fillRect/>
          </a:stretch>
        </p:blipFill>
        <p:spPr>
          <a:xfrm>
            <a:off x="6200482" y="2121670"/>
            <a:ext cx="5475280" cy="2614659"/>
          </a:xfrm>
        </p:spPr>
      </p:pic>
    </p:spTree>
    <p:custDataLst>
      <p:tags r:id="rId1"/>
    </p:custDataLst>
    <p:extLst>
      <p:ext uri="{BB962C8B-B14F-4D97-AF65-F5344CB8AC3E}">
        <p14:creationId xmlns:p14="http://schemas.microsoft.com/office/powerpoint/2010/main" val="134871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Collaborating on Microsoft Whiteboard</a:t>
            </a:r>
            <a:br>
              <a:rPr lang="en-US" dirty="0"/>
            </a:br>
            <a:endParaRPr lang="en-US" dirty="0"/>
          </a:p>
        </p:txBody>
      </p:sp>
      <p:sp>
        <p:nvSpPr>
          <p:cNvPr id="3" name="Content Placeholder 2">
            <a:extLst>
              <a:ext uri="{FF2B5EF4-FFF2-40B4-BE49-F238E27FC236}">
                <a16:creationId xmlns:a16="http://schemas.microsoft.com/office/drawing/2014/main" id="{3D51D47A-1513-4CE7-AD73-A272A8698A59}"/>
              </a:ext>
            </a:extLst>
          </p:cNvPr>
          <p:cNvSpPr>
            <a:spLocks noGrp="1"/>
          </p:cNvSpPr>
          <p:nvPr>
            <p:ph sz="half" idx="1"/>
          </p:nvPr>
        </p:nvSpPr>
        <p:spPr>
          <a:xfrm>
            <a:off x="586910" y="1785285"/>
            <a:ext cx="5542957" cy="4351338"/>
          </a:xfrm>
        </p:spPr>
        <p:txBody>
          <a:bodyPr/>
          <a:lstStyle/>
          <a:p>
            <a:r>
              <a:rPr lang="en-US" sz="2200" dirty="0"/>
              <a:t>To Collaborate Using the Microsoft Whiteboard (2 of 2)</a:t>
            </a:r>
          </a:p>
          <a:p>
            <a:pPr lvl="1"/>
            <a:r>
              <a:rPr lang="en-US" sz="2200" dirty="0"/>
              <a:t>Click the Create button in the Whiteboard tools to display the Create gallery</a:t>
            </a:r>
          </a:p>
          <a:p>
            <a:pPr lvl="1"/>
            <a:r>
              <a:rPr lang="en-US" sz="2200" dirty="0"/>
              <a:t>Click the Templates button to display the Templates menu</a:t>
            </a:r>
          </a:p>
          <a:p>
            <a:pPr lvl="1"/>
            <a:r>
              <a:rPr lang="en-US" sz="2200" dirty="0"/>
              <a:t>Click the desired gallery arrow to view the templates</a:t>
            </a:r>
          </a:p>
          <a:p>
            <a:pPr lvl="1"/>
            <a:r>
              <a:rPr lang="en-US" sz="2200" dirty="0"/>
              <a:t>Click the desired template</a:t>
            </a:r>
          </a:p>
          <a:p>
            <a:endParaRPr lang="en-US" sz="2200" dirty="0"/>
          </a:p>
        </p:txBody>
      </p:sp>
      <p:pic>
        <p:nvPicPr>
          <p:cNvPr id="6" name="Content Placeholder 5" descr="Whiteboard with arrows pointing to create button, create gallery, and templates button.">
            <a:extLst>
              <a:ext uri="{FF2B5EF4-FFF2-40B4-BE49-F238E27FC236}">
                <a16:creationId xmlns:a16="http://schemas.microsoft.com/office/drawing/2014/main" id="{F34285E0-E4D6-4C57-B3BB-016DEA864300}"/>
              </a:ext>
            </a:extLst>
          </p:cNvPr>
          <p:cNvPicPr>
            <a:picLocks noGrp="1" noChangeAspect="1"/>
          </p:cNvPicPr>
          <p:nvPr>
            <p:ph sz="half" idx="2"/>
          </p:nvPr>
        </p:nvPicPr>
        <p:blipFill>
          <a:blip r:embed="rId4"/>
          <a:stretch>
            <a:fillRect/>
          </a:stretch>
        </p:blipFill>
        <p:spPr>
          <a:xfrm>
            <a:off x="6695929" y="1874046"/>
            <a:ext cx="4456767" cy="3984630"/>
          </a:xfrm>
        </p:spPr>
      </p:pic>
    </p:spTree>
    <p:custDataLst>
      <p:tags r:id="rId1"/>
    </p:custDataLst>
    <p:extLst>
      <p:ext uri="{BB962C8B-B14F-4D97-AF65-F5344CB8AC3E}">
        <p14:creationId xmlns:p14="http://schemas.microsoft.com/office/powerpoint/2010/main" val="166592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002629"/>
          </a:xfrm>
        </p:spPr>
        <p:txBody>
          <a:bodyPr/>
          <a:lstStyle/>
          <a:p>
            <a:r>
              <a:rPr lang="en-US" dirty="0"/>
              <a:t>Managing Breakout Room</a:t>
            </a:r>
            <a:br>
              <a:rPr lang="en-US" dirty="0"/>
            </a:br>
            <a:endParaRPr lang="en-US" dirty="0"/>
          </a:p>
        </p:txBody>
      </p:sp>
      <p:sp>
        <p:nvSpPr>
          <p:cNvPr id="3" name="Content Placeholder 2">
            <a:extLst>
              <a:ext uri="{FF2B5EF4-FFF2-40B4-BE49-F238E27FC236}">
                <a16:creationId xmlns:a16="http://schemas.microsoft.com/office/drawing/2014/main" id="{523D0E5B-D2AB-4430-B23B-DB24B9ABB419}"/>
              </a:ext>
            </a:extLst>
          </p:cNvPr>
          <p:cNvSpPr>
            <a:spLocks noGrp="1"/>
          </p:cNvSpPr>
          <p:nvPr>
            <p:ph idx="1"/>
          </p:nvPr>
        </p:nvSpPr>
        <p:spPr/>
        <p:txBody>
          <a:bodyPr/>
          <a:lstStyle/>
          <a:p>
            <a:r>
              <a:rPr lang="en-US" sz="2800" dirty="0"/>
              <a:t>Everyone can voice their opinions and contribute their ideas in smaller groups</a:t>
            </a:r>
          </a:p>
          <a:p>
            <a:r>
              <a:rPr lang="en-US" sz="2800" dirty="0"/>
              <a:t>Can split your main meeting into smaller group discussions</a:t>
            </a:r>
          </a:p>
          <a:p>
            <a:r>
              <a:rPr lang="en-US" sz="2800" dirty="0"/>
              <a:t>Breakout rooms can be set up before the meeting or once the meeting begins</a:t>
            </a:r>
          </a:p>
          <a:p>
            <a:r>
              <a:rPr lang="en-US" sz="2800" dirty="0"/>
              <a:t>Can assign people to each breakout room automatically or manually</a:t>
            </a:r>
          </a:p>
        </p:txBody>
      </p:sp>
    </p:spTree>
    <p:custDataLst>
      <p:tags r:id="rId1"/>
    </p:custDataLst>
    <p:extLst>
      <p:ext uri="{BB962C8B-B14F-4D97-AF65-F5344CB8AC3E}">
        <p14:creationId xmlns:p14="http://schemas.microsoft.com/office/powerpoint/2010/main" val="335610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00216"/>
            <a:ext cx="11241915" cy="618463"/>
          </a:xfrm>
        </p:spPr>
        <p:txBody>
          <a:bodyPr/>
          <a:lstStyle/>
          <a:p>
            <a:r>
              <a:rPr lang="en-US" dirty="0"/>
              <a:t>Managing Breakout Rooms</a:t>
            </a:r>
            <a:br>
              <a:rPr lang="en-US" dirty="0"/>
            </a:br>
            <a:endParaRPr lang="en-US" dirty="0"/>
          </a:p>
        </p:txBody>
      </p:sp>
      <p:sp>
        <p:nvSpPr>
          <p:cNvPr id="2" name="Content Placeholder 1">
            <a:extLst>
              <a:ext uri="{FF2B5EF4-FFF2-40B4-BE49-F238E27FC236}">
                <a16:creationId xmlns:a16="http://schemas.microsoft.com/office/drawing/2014/main" id="{F5FD9FB8-C190-4BD7-B96D-0C85EC61C1F8}"/>
              </a:ext>
            </a:extLst>
          </p:cNvPr>
          <p:cNvSpPr>
            <a:spLocks noGrp="1"/>
          </p:cNvSpPr>
          <p:nvPr>
            <p:ph sz="half" idx="2"/>
          </p:nvPr>
        </p:nvSpPr>
        <p:spPr>
          <a:xfrm>
            <a:off x="476843" y="1353970"/>
            <a:ext cx="6751647" cy="4794582"/>
          </a:xfrm>
        </p:spPr>
        <p:txBody>
          <a:bodyPr/>
          <a:lstStyle/>
          <a:p>
            <a:r>
              <a:rPr lang="en-US" b="1" dirty="0"/>
              <a:t>To Create and Name Breakout Rooms </a:t>
            </a:r>
          </a:p>
          <a:p>
            <a:pPr lvl="1"/>
            <a:r>
              <a:rPr lang="en-US" dirty="0"/>
              <a:t>Click the Rooms button in the meeting</a:t>
            </a:r>
          </a:p>
          <a:p>
            <a:pPr lvl="1"/>
            <a:r>
              <a:rPr lang="en-US" dirty="0"/>
              <a:t>Click the ‘Choose the number of rooms you want to create.’ arrow to display a list of numbers for breakout rooms </a:t>
            </a:r>
          </a:p>
          <a:p>
            <a:pPr lvl="1"/>
            <a:r>
              <a:rPr lang="en-US" dirty="0"/>
              <a:t>If necessary, select Automatically to automatically assign participants randomly to the breakout rooms</a:t>
            </a:r>
          </a:p>
          <a:p>
            <a:pPr lvl="1"/>
            <a:r>
              <a:rPr lang="en-US" dirty="0"/>
              <a:t>Click the Create rooms button</a:t>
            </a:r>
          </a:p>
          <a:p>
            <a:pPr marL="457200" indent="-457200">
              <a:buFont typeface="+mj-lt"/>
              <a:buAutoNum type="arabicPeriod"/>
            </a:pPr>
            <a:endParaRPr lang="en-US" sz="2000" dirty="0"/>
          </a:p>
          <a:p>
            <a:pPr marL="0" indent="0">
              <a:buNone/>
            </a:pPr>
            <a:endParaRPr lang="en-US" dirty="0"/>
          </a:p>
          <a:p>
            <a:pPr marL="0" indent="0">
              <a:buNone/>
            </a:pPr>
            <a:endParaRPr lang="en-US" dirty="0"/>
          </a:p>
        </p:txBody>
      </p:sp>
      <p:pic>
        <p:nvPicPr>
          <p:cNvPr id="7" name="Content Placeholder 6" descr="The Rooms button in Teams has been clicked to open the create breakout rooms pane. Here, there is a dropdown menu to &quot;Choose the number of rooms you want to create.&quot; There are options to assign participants to rooms automatically or manually.">
            <a:extLst>
              <a:ext uri="{FF2B5EF4-FFF2-40B4-BE49-F238E27FC236}">
                <a16:creationId xmlns:a16="http://schemas.microsoft.com/office/drawing/2014/main" id="{3E7D7B27-3394-4B8C-A0E4-3286F939371C}"/>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502572" y="1414954"/>
            <a:ext cx="3875410" cy="4351338"/>
          </a:xfrm>
        </p:spPr>
      </p:pic>
    </p:spTree>
    <p:custDataLst>
      <p:tags r:id="rId1"/>
    </p:custDataLst>
    <p:extLst>
      <p:ext uri="{BB962C8B-B14F-4D97-AF65-F5344CB8AC3E}">
        <p14:creationId xmlns:p14="http://schemas.microsoft.com/office/powerpoint/2010/main" val="167589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Managing Breakout Rooms</a:t>
            </a:r>
          </a:p>
        </p:txBody>
      </p:sp>
      <p:sp>
        <p:nvSpPr>
          <p:cNvPr id="2" name="Content Placeholder 1">
            <a:extLst>
              <a:ext uri="{FF2B5EF4-FFF2-40B4-BE49-F238E27FC236}">
                <a16:creationId xmlns:a16="http://schemas.microsoft.com/office/drawing/2014/main" id="{F5FD9FB8-C190-4BD7-B96D-0C85EC61C1F8}"/>
              </a:ext>
            </a:extLst>
          </p:cNvPr>
          <p:cNvSpPr>
            <a:spLocks noGrp="1"/>
          </p:cNvSpPr>
          <p:nvPr>
            <p:ph idx="1"/>
          </p:nvPr>
        </p:nvSpPr>
        <p:spPr/>
        <p:txBody>
          <a:bodyPr/>
          <a:lstStyle/>
          <a:p>
            <a:r>
              <a:rPr lang="en-US" sz="2800" b="1" dirty="0"/>
              <a:t>To Create and Name Breakout Rooms</a:t>
            </a:r>
          </a:p>
          <a:p>
            <a:pPr lvl="1"/>
            <a:r>
              <a:rPr lang="en-US" sz="2800" dirty="0"/>
              <a:t>Move the pointer over the Closed indicator for Room #  to display the More options button</a:t>
            </a:r>
          </a:p>
          <a:p>
            <a:pPr lvl="1"/>
            <a:r>
              <a:rPr lang="en-US" sz="2800" dirty="0"/>
              <a:t>Click the More options button for Room #</a:t>
            </a:r>
          </a:p>
          <a:p>
            <a:pPr lvl="1"/>
            <a:r>
              <a:rPr lang="en-US" sz="2800" dirty="0"/>
              <a:t>Click Rename and type the desired name</a:t>
            </a:r>
          </a:p>
          <a:p>
            <a:pPr lvl="1"/>
            <a:r>
              <a:rPr lang="en-US" sz="2800" dirty="0"/>
              <a:t>Click the Rename button</a:t>
            </a:r>
          </a:p>
        </p:txBody>
      </p:sp>
    </p:spTree>
    <p:custDataLst>
      <p:tags r:id="rId1"/>
    </p:custDataLst>
    <p:extLst>
      <p:ext uri="{BB962C8B-B14F-4D97-AF65-F5344CB8AC3E}">
        <p14:creationId xmlns:p14="http://schemas.microsoft.com/office/powerpoint/2010/main" val="119169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6"/>
            <a:ext cx="11241915" cy="703914"/>
          </a:xfrm>
        </p:spPr>
        <p:txBody>
          <a:bodyPr/>
          <a:lstStyle/>
          <a:p>
            <a:r>
              <a:rPr lang="en-US" dirty="0"/>
              <a:t>Managing Breakout Rooms</a:t>
            </a:r>
          </a:p>
        </p:txBody>
      </p:sp>
      <p:sp>
        <p:nvSpPr>
          <p:cNvPr id="4" name="Content Placeholder 3">
            <a:extLst>
              <a:ext uri="{FF2B5EF4-FFF2-40B4-BE49-F238E27FC236}">
                <a16:creationId xmlns:a16="http://schemas.microsoft.com/office/drawing/2014/main" id="{325DEB29-2F6E-4DCE-9584-76C322074E59}"/>
              </a:ext>
            </a:extLst>
          </p:cNvPr>
          <p:cNvSpPr>
            <a:spLocks noGrp="1"/>
          </p:cNvSpPr>
          <p:nvPr>
            <p:ph sz="half" idx="1"/>
          </p:nvPr>
        </p:nvSpPr>
        <p:spPr>
          <a:xfrm>
            <a:off x="349064" y="1396425"/>
            <a:ext cx="6146329" cy="4752127"/>
          </a:xfrm>
        </p:spPr>
        <p:txBody>
          <a:bodyPr/>
          <a:lstStyle/>
          <a:p>
            <a:r>
              <a:rPr lang="en-US" sz="2000" dirty="0"/>
              <a:t>To Launch Breakout Rooms with an Audience (the Organizer)</a:t>
            </a:r>
          </a:p>
          <a:p>
            <a:pPr lvl="1"/>
            <a:r>
              <a:rPr lang="en-US" sz="2000" dirty="0"/>
              <a:t>Click the Rooms button in a Teams meeting</a:t>
            </a:r>
          </a:p>
          <a:p>
            <a:pPr lvl="1"/>
            <a:r>
              <a:rPr lang="en-US" sz="2000" dirty="0"/>
              <a:t>After participants arrive, click the Open button in the Breakout rooms pane</a:t>
            </a:r>
          </a:p>
          <a:p>
            <a:pPr lvl="1"/>
            <a:r>
              <a:rPr lang="en-US" sz="2000" dirty="0"/>
              <a:t>Click the Assign participants button to place participants in rooms or let Teams place them randomly</a:t>
            </a:r>
          </a:p>
          <a:p>
            <a:pPr lvl="1"/>
            <a:r>
              <a:rPr lang="en-US" sz="2000" dirty="0"/>
              <a:t>After the breakout room discussions are completed, click the Close room button to close the rooms and return the participants to the main meeting</a:t>
            </a:r>
          </a:p>
        </p:txBody>
      </p:sp>
      <p:pic>
        <p:nvPicPr>
          <p:cNvPr id="9" name="Content Placeholder 8" descr="Breakout rooms pane in Teams with arrows pointing to the Assign participants button, the Open button, and the Room settings button. Three rooms are listed.">
            <a:extLst>
              <a:ext uri="{FF2B5EF4-FFF2-40B4-BE49-F238E27FC236}">
                <a16:creationId xmlns:a16="http://schemas.microsoft.com/office/drawing/2014/main" id="{AD06BF36-8AF6-46F9-8EE0-DD80F6E2C068}"/>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570226" y="2527392"/>
            <a:ext cx="5543550" cy="2934183"/>
          </a:xfrm>
        </p:spPr>
      </p:pic>
    </p:spTree>
    <p:custDataLst>
      <p:tags r:id="rId1"/>
    </p:custDataLst>
    <p:extLst>
      <p:ext uri="{BB962C8B-B14F-4D97-AF65-F5344CB8AC3E}">
        <p14:creationId xmlns:p14="http://schemas.microsoft.com/office/powerpoint/2010/main" val="297102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5042" y="213600"/>
            <a:ext cx="11241915" cy="1217447"/>
          </a:xfrm>
        </p:spPr>
        <p:txBody>
          <a:bodyPr/>
          <a:lstStyle/>
          <a:p>
            <a:r>
              <a:rPr lang="en-US" dirty="0"/>
              <a:t>Setting Your Status and Customizing</a:t>
            </a:r>
            <a:br>
              <a:rPr lang="en-US" dirty="0"/>
            </a:br>
            <a:r>
              <a:rPr lang="en-US" dirty="0"/>
              <a:t>Your Settings</a:t>
            </a:r>
            <a:br>
              <a:rPr lang="en-US" dirty="0"/>
            </a:br>
            <a:endParaRPr lang="en-US" dirty="0"/>
          </a:p>
        </p:txBody>
      </p:sp>
      <p:graphicFrame>
        <p:nvGraphicFramePr>
          <p:cNvPr id="10" name="Content Placeholder 9">
            <a:extLst>
              <a:ext uri="{FF2B5EF4-FFF2-40B4-BE49-F238E27FC236}">
                <a16:creationId xmlns:a16="http://schemas.microsoft.com/office/drawing/2014/main" id="{63C8F4A3-22CC-479F-A72E-63D5779B7BF3}"/>
              </a:ext>
            </a:extLst>
          </p:cNvPr>
          <p:cNvGraphicFramePr>
            <a:graphicFrameLocks noGrp="1"/>
          </p:cNvGraphicFramePr>
          <p:nvPr>
            <p:ph idx="1"/>
            <p:extLst>
              <p:ext uri="{D42A27DB-BD31-4B8C-83A1-F6EECF244321}">
                <p14:modId xmlns:p14="http://schemas.microsoft.com/office/powerpoint/2010/main" val="2989355037"/>
              </p:ext>
            </p:extLst>
          </p:nvPr>
        </p:nvGraphicFramePr>
        <p:xfrm>
          <a:off x="287421" y="1567682"/>
          <a:ext cx="11617158" cy="4519324"/>
        </p:xfrm>
        <a:graphic>
          <a:graphicData uri="http://schemas.openxmlformats.org/drawingml/2006/table">
            <a:tbl>
              <a:tblPr firstRow="1" bandRow="1">
                <a:tableStyleId>{5C22544A-7EE6-4342-B048-85BDC9FD1C3A}</a:tableStyleId>
              </a:tblPr>
              <a:tblGrid>
                <a:gridCol w="2541377">
                  <a:extLst>
                    <a:ext uri="{9D8B030D-6E8A-4147-A177-3AD203B41FA5}">
                      <a16:colId xmlns:a16="http://schemas.microsoft.com/office/drawing/2014/main" val="4113545113"/>
                    </a:ext>
                  </a:extLst>
                </a:gridCol>
                <a:gridCol w="9075781">
                  <a:extLst>
                    <a:ext uri="{9D8B030D-6E8A-4147-A177-3AD203B41FA5}">
                      <a16:colId xmlns:a16="http://schemas.microsoft.com/office/drawing/2014/main" val="1472104832"/>
                    </a:ext>
                  </a:extLst>
                </a:gridCol>
              </a:tblGrid>
              <a:tr h="382377">
                <a:tc>
                  <a:txBody>
                    <a:bodyPr/>
                    <a:lstStyle/>
                    <a:p>
                      <a:r>
                        <a:rPr lang="en-US" sz="2000" dirty="0"/>
                        <a:t>Status Options</a:t>
                      </a:r>
                    </a:p>
                  </a:txBody>
                  <a:tcPr/>
                </a:tc>
                <a:tc>
                  <a:txBody>
                    <a:bodyPr/>
                    <a:lstStyle/>
                    <a:p>
                      <a:r>
                        <a:rPr lang="en-US" sz="2000" dirty="0"/>
                        <a:t>Meaning</a:t>
                      </a:r>
                    </a:p>
                  </a:txBody>
                  <a:tcPr/>
                </a:tc>
                <a:extLst>
                  <a:ext uri="{0D108BD9-81ED-4DB2-BD59-A6C34878D82A}">
                    <a16:rowId xmlns:a16="http://schemas.microsoft.com/office/drawing/2014/main" val="2359463608"/>
                  </a:ext>
                </a:extLst>
              </a:tr>
              <a:tr h="382377">
                <a:tc>
                  <a:txBody>
                    <a:bodyPr/>
                    <a:lstStyle/>
                    <a:p>
                      <a:r>
                        <a:rPr lang="en-US" sz="2000" dirty="0"/>
                        <a:t>Available</a:t>
                      </a:r>
                    </a:p>
                  </a:txBody>
                  <a:tcPr/>
                </a:tc>
                <a:tc>
                  <a:txBody>
                    <a:bodyPr/>
                    <a:lstStyle/>
                    <a:p>
                      <a:r>
                        <a:rPr lang="en-US" sz="2000" dirty="0"/>
                        <a:t>No meetings or calls scheduled in the calendar in Teams</a:t>
                      </a:r>
                    </a:p>
                  </a:txBody>
                  <a:tcPr/>
                </a:tc>
                <a:extLst>
                  <a:ext uri="{0D108BD9-81ED-4DB2-BD59-A6C34878D82A}">
                    <a16:rowId xmlns:a16="http://schemas.microsoft.com/office/drawing/2014/main" val="1912140561"/>
                  </a:ext>
                </a:extLst>
              </a:tr>
              <a:tr h="970649">
                <a:tc>
                  <a:txBody>
                    <a:bodyPr/>
                    <a:lstStyle/>
                    <a:p>
                      <a:r>
                        <a:rPr lang="en-US" sz="2000" dirty="0"/>
                        <a:t>Busy</a:t>
                      </a:r>
                    </a:p>
                  </a:txBody>
                  <a:tcPr/>
                </a:tc>
                <a:tc>
                  <a:txBody>
                    <a:bodyPr/>
                    <a:lstStyle/>
                    <a:p>
                      <a:r>
                        <a:rPr lang="en-US" sz="2000" dirty="0"/>
                        <a:t>Teams automatically changes your status to busy when you are in a</a:t>
                      </a:r>
                    </a:p>
                    <a:p>
                      <a:r>
                        <a:rPr lang="en-US" sz="2000" dirty="0"/>
                        <a:t>meeting or call</a:t>
                      </a:r>
                    </a:p>
                  </a:txBody>
                  <a:tcPr/>
                </a:tc>
                <a:extLst>
                  <a:ext uri="{0D108BD9-81ED-4DB2-BD59-A6C34878D82A}">
                    <a16:rowId xmlns:a16="http://schemas.microsoft.com/office/drawing/2014/main" val="2847353673"/>
                  </a:ext>
                </a:extLst>
              </a:tr>
              <a:tr h="970649">
                <a:tc>
                  <a:txBody>
                    <a:bodyPr/>
                    <a:lstStyle/>
                    <a:p>
                      <a:r>
                        <a:rPr lang="en-US" sz="2000" dirty="0"/>
                        <a:t>Do not disturb</a:t>
                      </a:r>
                    </a:p>
                  </a:txBody>
                  <a:tcPr/>
                </a:tc>
                <a:tc>
                  <a:txBody>
                    <a:bodyPr/>
                    <a:lstStyle/>
                    <a:p>
                      <a:r>
                        <a:rPr lang="en-US" sz="2000" dirty="0"/>
                        <a:t>When you want to present, select the Do not disturb status to stop</a:t>
                      </a:r>
                    </a:p>
                    <a:p>
                      <a:r>
                        <a:rPr lang="en-US" sz="2000" dirty="0"/>
                        <a:t>pop-up notifications from interrupting your meeting</a:t>
                      </a:r>
                    </a:p>
                  </a:txBody>
                  <a:tcPr/>
                </a:tc>
                <a:extLst>
                  <a:ext uri="{0D108BD9-81ED-4DB2-BD59-A6C34878D82A}">
                    <a16:rowId xmlns:a16="http://schemas.microsoft.com/office/drawing/2014/main" val="3277086238"/>
                  </a:ext>
                </a:extLst>
              </a:tr>
              <a:tr h="382377">
                <a:tc>
                  <a:txBody>
                    <a:bodyPr/>
                    <a:lstStyle/>
                    <a:p>
                      <a:r>
                        <a:rPr lang="en-US" sz="2000" b="0" i="0" u="none" strike="noStrike" kern="1200" baseline="0" dirty="0">
                          <a:solidFill>
                            <a:schemeClr val="dk1"/>
                          </a:solidFill>
                          <a:latin typeface="+mn-lt"/>
                          <a:ea typeface="+mn-ea"/>
                          <a:cs typeface="+mn-cs"/>
                        </a:rPr>
                        <a:t>Be right back</a:t>
                      </a:r>
                      <a:endParaRPr lang="en-US" sz="2000" dirty="0"/>
                    </a:p>
                  </a:txBody>
                  <a:tcPr/>
                </a:tc>
                <a:tc>
                  <a:txBody>
                    <a:bodyPr/>
                    <a:lstStyle/>
                    <a:p>
                      <a:r>
                        <a:rPr lang="en-US" sz="2000" dirty="0"/>
                        <a:t>When you are temporarily away</a:t>
                      </a:r>
                    </a:p>
                  </a:txBody>
                  <a:tcPr/>
                </a:tc>
                <a:extLst>
                  <a:ext uri="{0D108BD9-81ED-4DB2-BD59-A6C34878D82A}">
                    <a16:rowId xmlns:a16="http://schemas.microsoft.com/office/drawing/2014/main" val="1973787271"/>
                  </a:ext>
                </a:extLst>
              </a:tr>
              <a:tr h="570608">
                <a:tc>
                  <a:txBody>
                    <a:bodyPr/>
                    <a:lstStyle/>
                    <a:p>
                      <a:r>
                        <a:rPr lang="en-US" sz="2000" dirty="0"/>
                        <a:t>Appear away</a:t>
                      </a:r>
                    </a:p>
                  </a:txBody>
                  <a:tcPr/>
                </a:tc>
                <a:tc>
                  <a:txBody>
                    <a:bodyPr/>
                    <a:lstStyle/>
                    <a:p>
                      <a:r>
                        <a:rPr lang="en-US" sz="2000" dirty="0"/>
                        <a:t>When you need to focus on work and not respond immediately</a:t>
                      </a:r>
                    </a:p>
                  </a:txBody>
                  <a:tcPr/>
                </a:tc>
                <a:extLst>
                  <a:ext uri="{0D108BD9-81ED-4DB2-BD59-A6C34878D82A}">
                    <a16:rowId xmlns:a16="http://schemas.microsoft.com/office/drawing/2014/main" val="1984099691"/>
                  </a:ext>
                </a:extLst>
              </a:tr>
              <a:tr h="818698">
                <a:tc>
                  <a:txBody>
                    <a:bodyPr/>
                    <a:lstStyle/>
                    <a:p>
                      <a:r>
                        <a:rPr lang="en-US" sz="2000" dirty="0"/>
                        <a:t>Appear offline</a:t>
                      </a:r>
                    </a:p>
                  </a:txBody>
                  <a:tcPr/>
                </a:tc>
                <a:tc>
                  <a:txBody>
                    <a:bodyPr/>
                    <a:lstStyle/>
                    <a:p>
                      <a:r>
                        <a:rPr lang="en-US" sz="2000" dirty="0"/>
                        <a:t>When you want to appear that you are not signed into Teams, but</a:t>
                      </a:r>
                    </a:p>
                    <a:p>
                      <a:r>
                        <a:rPr lang="en-US" sz="2000" dirty="0"/>
                        <a:t>you still receive notifications</a:t>
                      </a:r>
                    </a:p>
                  </a:txBody>
                  <a:tcPr/>
                </a:tc>
                <a:extLst>
                  <a:ext uri="{0D108BD9-81ED-4DB2-BD59-A6C34878D82A}">
                    <a16:rowId xmlns:a16="http://schemas.microsoft.com/office/drawing/2014/main" val="3474956105"/>
                  </a:ext>
                </a:extLst>
              </a:tr>
            </a:tbl>
          </a:graphicData>
        </a:graphic>
      </p:graphicFrame>
    </p:spTree>
    <p:custDataLst>
      <p:tags r:id="rId1"/>
    </p:custDataLst>
    <p:extLst>
      <p:ext uri="{BB962C8B-B14F-4D97-AF65-F5344CB8AC3E}">
        <p14:creationId xmlns:p14="http://schemas.microsoft.com/office/powerpoint/2010/main" val="335142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Building an Effective Teams Environment</a:t>
            </a:r>
          </a:p>
        </p:txBody>
      </p:sp>
      <p:sp>
        <p:nvSpPr>
          <p:cNvPr id="10" name="Content Placeholder 9">
            <a:extLst>
              <a:ext uri="{FF2B5EF4-FFF2-40B4-BE49-F238E27FC236}">
                <a16:creationId xmlns:a16="http://schemas.microsoft.com/office/drawing/2014/main" id="{DDAE1AFE-9B48-43B4-983D-10FCC8293ABC}"/>
              </a:ext>
            </a:extLst>
          </p:cNvPr>
          <p:cNvSpPr>
            <a:spLocks noGrp="1"/>
          </p:cNvSpPr>
          <p:nvPr>
            <p:ph idx="1"/>
          </p:nvPr>
        </p:nvSpPr>
        <p:spPr/>
        <p:txBody>
          <a:bodyPr vert="horz" lIns="91440" tIns="45720" rIns="91440" bIns="45720" rtlCol="0" anchor="t">
            <a:noAutofit/>
          </a:bodyPr>
          <a:lstStyle/>
          <a:p>
            <a:r>
              <a:rPr lang="en-US" sz="3200" b="1" dirty="0"/>
              <a:t>As the meeting host, you can organize a meeting with engagement and teamwork by:</a:t>
            </a:r>
          </a:p>
          <a:p>
            <a:pPr lvl="1"/>
            <a:r>
              <a:rPr lang="en-US" sz="3200" dirty="0"/>
              <a:t>Adjusting meeting options</a:t>
            </a:r>
          </a:p>
          <a:p>
            <a:pPr lvl="1"/>
            <a:r>
              <a:rPr lang="en-US" sz="3200" dirty="0"/>
              <a:t>Sharing your agenda as meeting notes</a:t>
            </a:r>
          </a:p>
          <a:p>
            <a:pPr lvl="1"/>
            <a:r>
              <a:rPr lang="en-US" sz="3200" dirty="0"/>
              <a:t>Setting up whiteboards for collaboration</a:t>
            </a:r>
          </a:p>
          <a:p>
            <a:pPr lvl="1"/>
            <a:r>
              <a:rPr lang="en-US" sz="3200" dirty="0"/>
              <a:t>Creating breakout rooms to foster brainstorming new ideas</a:t>
            </a:r>
          </a:p>
        </p:txBody>
      </p:sp>
    </p:spTree>
    <p:custDataLst>
      <p:tags r:id="rId1"/>
    </p:custDataLst>
    <p:extLst>
      <p:ext uri="{BB962C8B-B14F-4D97-AF65-F5344CB8AC3E}">
        <p14:creationId xmlns:p14="http://schemas.microsoft.com/office/powerpoint/2010/main" val="84021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280860"/>
            <a:ext cx="11241915" cy="1217447"/>
          </a:xfrm>
        </p:spPr>
        <p:txBody>
          <a:bodyPr/>
          <a:lstStyle/>
          <a:p>
            <a:r>
              <a:rPr lang="en-US" dirty="0"/>
              <a:t>Setting Your Status and Customizing</a:t>
            </a:r>
            <a:br>
              <a:rPr lang="en-US" dirty="0"/>
            </a:br>
            <a:r>
              <a:rPr lang="en-US" dirty="0"/>
              <a:t>Your Settings</a:t>
            </a:r>
            <a:br>
              <a:rPr lang="en-US" dirty="0"/>
            </a:br>
            <a:endParaRPr lang="en-US" dirty="0"/>
          </a:p>
        </p:txBody>
      </p:sp>
      <p:sp>
        <p:nvSpPr>
          <p:cNvPr id="2" name="Content Placeholder 1">
            <a:extLst>
              <a:ext uri="{FF2B5EF4-FFF2-40B4-BE49-F238E27FC236}">
                <a16:creationId xmlns:a16="http://schemas.microsoft.com/office/drawing/2014/main" id="{AA8798F2-84A2-49BA-8350-71BFBCDB0B03}"/>
              </a:ext>
            </a:extLst>
          </p:cNvPr>
          <p:cNvSpPr>
            <a:spLocks noGrp="1"/>
          </p:cNvSpPr>
          <p:nvPr>
            <p:ph sz="half" idx="2"/>
          </p:nvPr>
        </p:nvSpPr>
        <p:spPr>
          <a:xfrm>
            <a:off x="366739" y="1690692"/>
            <a:ext cx="5763127" cy="4145887"/>
          </a:xfrm>
        </p:spPr>
        <p:txBody>
          <a:bodyPr/>
          <a:lstStyle/>
          <a:p>
            <a:r>
              <a:rPr lang="en-US" dirty="0"/>
              <a:t>To Set Your Status</a:t>
            </a:r>
          </a:p>
          <a:p>
            <a:pPr lvl="1"/>
            <a:r>
              <a:rPr lang="en-US" dirty="0"/>
              <a:t>Click the Leave button to leave the meeting</a:t>
            </a:r>
          </a:p>
          <a:p>
            <a:pPr lvl="1"/>
            <a:r>
              <a:rPr lang="en-US" dirty="0"/>
              <a:t>Click your profile icon at the top of Teams and click Available (your present status) to view the status list</a:t>
            </a:r>
          </a:p>
          <a:p>
            <a:pPr lvl="1"/>
            <a:r>
              <a:rPr lang="en-US" dirty="0"/>
              <a:t>Click desired status in the status list to set your status and display a reminder message</a:t>
            </a:r>
          </a:p>
        </p:txBody>
      </p:sp>
      <p:pic>
        <p:nvPicPr>
          <p:cNvPr id="6" name="Content Placeholder 5" descr="The profile icon in Teams has been clicked to display the user's profile. A green dot with a check mark in the profile means that the user is available. The Available status has been clicked to display a status list that includes Busy, Do not disturb, Be right back, Appear away, and Appear offline. It also includes the Duration command. ">
            <a:extLst>
              <a:ext uri="{FF2B5EF4-FFF2-40B4-BE49-F238E27FC236}">
                <a16:creationId xmlns:a16="http://schemas.microsoft.com/office/drawing/2014/main" id="{89329D78-6496-4C25-88BF-B9D7D989E22A}"/>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443913" y="2200535"/>
            <a:ext cx="5543550" cy="3767881"/>
          </a:xfrm>
        </p:spPr>
      </p:pic>
    </p:spTree>
    <p:custDataLst>
      <p:tags r:id="rId1"/>
    </p:custDataLst>
    <p:extLst>
      <p:ext uri="{BB962C8B-B14F-4D97-AF65-F5344CB8AC3E}">
        <p14:creationId xmlns:p14="http://schemas.microsoft.com/office/powerpoint/2010/main" val="2552285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5042" y="201560"/>
            <a:ext cx="11241915" cy="1217447"/>
          </a:xfrm>
        </p:spPr>
        <p:txBody>
          <a:bodyPr/>
          <a:lstStyle/>
          <a:p>
            <a:r>
              <a:rPr lang="en-US" dirty="0"/>
              <a:t>Setting Your Status and Customizing</a:t>
            </a:r>
            <a:br>
              <a:rPr lang="en-US" dirty="0"/>
            </a:br>
            <a:r>
              <a:rPr lang="en-US" dirty="0"/>
              <a:t>Your Settings</a:t>
            </a:r>
            <a:br>
              <a:rPr lang="en-US" dirty="0"/>
            </a:br>
            <a:endParaRPr lang="en-US" dirty="0"/>
          </a:p>
        </p:txBody>
      </p:sp>
      <p:sp>
        <p:nvSpPr>
          <p:cNvPr id="2" name="Content Placeholder 1">
            <a:extLst>
              <a:ext uri="{FF2B5EF4-FFF2-40B4-BE49-F238E27FC236}">
                <a16:creationId xmlns:a16="http://schemas.microsoft.com/office/drawing/2014/main" id="{39560E15-F2D4-43CB-9C55-EEE9422609DE}"/>
              </a:ext>
            </a:extLst>
          </p:cNvPr>
          <p:cNvSpPr>
            <a:spLocks noGrp="1"/>
          </p:cNvSpPr>
          <p:nvPr>
            <p:ph sz="half" idx="2"/>
          </p:nvPr>
        </p:nvSpPr>
        <p:spPr>
          <a:xfrm>
            <a:off x="198019" y="1419006"/>
            <a:ext cx="6665643" cy="4722149"/>
          </a:xfrm>
        </p:spPr>
        <p:txBody>
          <a:bodyPr/>
          <a:lstStyle/>
          <a:p>
            <a:r>
              <a:rPr lang="en-US" sz="2200" dirty="0"/>
              <a:t>To Customize Your Settings</a:t>
            </a:r>
          </a:p>
          <a:p>
            <a:pPr lvl="1"/>
            <a:r>
              <a:rPr lang="en-US" sz="2200" dirty="0"/>
              <a:t>Click the Settings and more button (three dots) next to the profile icon to display the Settings and more menu</a:t>
            </a:r>
          </a:p>
          <a:p>
            <a:pPr lvl="1"/>
            <a:r>
              <a:rPr lang="en-US" sz="2200" dirty="0"/>
              <a:t>Click Settings on the Settings and more menu to display the Settings dialog box</a:t>
            </a:r>
          </a:p>
          <a:p>
            <a:pPr lvl="1"/>
            <a:r>
              <a:rPr lang="en-US" sz="2200" dirty="0"/>
              <a:t>Click High contrast in the Theme area (Settings dialog box)</a:t>
            </a:r>
          </a:p>
          <a:p>
            <a:pPr lvl="1"/>
            <a:r>
              <a:rPr lang="en-US" sz="2200" dirty="0"/>
              <a:t>Click the Close button (Settings dialog box) to close the dialog box and display the Teams app in the High contrast theme</a:t>
            </a:r>
          </a:p>
        </p:txBody>
      </p:sp>
      <p:pic>
        <p:nvPicPr>
          <p:cNvPr id="7" name="Content Placeholder 6" descr="The Settings and more button, which is three dots, next to the profile icon in Teams has been clicked to display the settings and more menu, which contains the settings command and options for zoom, keyboard shortcuts, about, check for updates, and download the mobile app.">
            <a:extLst>
              <a:ext uri="{FF2B5EF4-FFF2-40B4-BE49-F238E27FC236}">
                <a16:creationId xmlns:a16="http://schemas.microsoft.com/office/drawing/2014/main" id="{73190841-3385-40A6-8E07-6C7EA4F2558E}"/>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917119" y="1694692"/>
            <a:ext cx="5059483" cy="3856313"/>
          </a:xfrm>
        </p:spPr>
      </p:pic>
    </p:spTree>
    <p:custDataLst>
      <p:tags r:id="rId1"/>
    </p:custDataLst>
    <p:extLst>
      <p:ext uri="{BB962C8B-B14F-4D97-AF65-F5344CB8AC3E}">
        <p14:creationId xmlns:p14="http://schemas.microsoft.com/office/powerpoint/2010/main" val="349674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Setting Your Status and Customizing</a:t>
            </a:r>
            <a:br>
              <a:rPr lang="en-US" dirty="0"/>
            </a:br>
            <a:r>
              <a:rPr lang="en-US" dirty="0"/>
              <a:t>Your Settings</a:t>
            </a:r>
            <a:br>
              <a:rPr lang="en-US" dirty="0"/>
            </a:br>
            <a:endParaRPr lang="en-US" dirty="0"/>
          </a:p>
        </p:txBody>
      </p:sp>
      <p:sp>
        <p:nvSpPr>
          <p:cNvPr id="4" name="Content Placeholder 3">
            <a:extLst>
              <a:ext uri="{FF2B5EF4-FFF2-40B4-BE49-F238E27FC236}">
                <a16:creationId xmlns:a16="http://schemas.microsoft.com/office/drawing/2014/main" id="{6AC680AA-3C67-4E3A-8B4E-D70CECE43AB0}"/>
              </a:ext>
            </a:extLst>
          </p:cNvPr>
          <p:cNvSpPr>
            <a:spLocks noGrp="1"/>
          </p:cNvSpPr>
          <p:nvPr>
            <p:ph sz="half" idx="1"/>
          </p:nvPr>
        </p:nvSpPr>
        <p:spPr>
          <a:xfrm>
            <a:off x="148872" y="1851392"/>
            <a:ext cx="6167845" cy="4022840"/>
          </a:xfrm>
        </p:spPr>
        <p:txBody>
          <a:bodyPr/>
          <a:lstStyle/>
          <a:p>
            <a:r>
              <a:rPr lang="en-US" sz="2200" dirty="0"/>
              <a:t>To Create a Standard Channel </a:t>
            </a:r>
          </a:p>
          <a:p>
            <a:pPr lvl="1"/>
            <a:r>
              <a:rPr lang="en-US" sz="2200" dirty="0"/>
              <a:t>Click Teams on the App bar </a:t>
            </a:r>
          </a:p>
          <a:p>
            <a:pPr lvl="1"/>
            <a:r>
              <a:rPr lang="en-US" sz="2200" dirty="0"/>
              <a:t>Click the desired team name</a:t>
            </a:r>
          </a:p>
          <a:p>
            <a:pPr lvl="1"/>
            <a:r>
              <a:rPr lang="en-US" sz="2200" dirty="0"/>
              <a:t>Click More options (three dots) </a:t>
            </a:r>
          </a:p>
          <a:p>
            <a:pPr lvl="1"/>
            <a:r>
              <a:rPr lang="en-US" sz="2200" dirty="0"/>
              <a:t>Click Add channel and type desired name</a:t>
            </a:r>
          </a:p>
          <a:p>
            <a:pPr lvl="1"/>
            <a:r>
              <a:rPr lang="en-US" sz="2200" dirty="0"/>
              <a:t>If necessary, select ‘Standard – Everyone on the team has access’ for the Privacy setting</a:t>
            </a:r>
          </a:p>
          <a:p>
            <a:pPr marL="457200" indent="-457200">
              <a:buFont typeface="+mj-lt"/>
              <a:buAutoNum type="arabicPeriod"/>
            </a:pPr>
            <a:endParaRPr lang="en-US" sz="2200" dirty="0"/>
          </a:p>
        </p:txBody>
      </p:sp>
      <p:pic>
        <p:nvPicPr>
          <p:cNvPr id="9" name="Content Placeholder 8" descr="The Teams button in Teams has been clicked to display the Social Media Team and the general channel.">
            <a:extLst>
              <a:ext uri="{FF2B5EF4-FFF2-40B4-BE49-F238E27FC236}">
                <a16:creationId xmlns:a16="http://schemas.microsoft.com/office/drawing/2014/main" id="{37F66B7A-C83B-43D0-B724-6ECF130201F2}"/>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400800" y="2125407"/>
            <a:ext cx="5543550" cy="3748825"/>
          </a:xfrm>
        </p:spPr>
      </p:pic>
    </p:spTree>
    <p:custDataLst>
      <p:tags r:id="rId1"/>
    </p:custDataLst>
    <p:extLst>
      <p:ext uri="{BB962C8B-B14F-4D97-AF65-F5344CB8AC3E}">
        <p14:creationId xmlns:p14="http://schemas.microsoft.com/office/powerpoint/2010/main" val="297196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Setting Your Status and Customizing</a:t>
            </a:r>
            <a:br>
              <a:rPr lang="en-US" dirty="0"/>
            </a:br>
            <a:r>
              <a:rPr lang="en-US" dirty="0"/>
              <a:t>Your Settings</a:t>
            </a:r>
            <a:br>
              <a:rPr lang="en-US" dirty="0"/>
            </a:br>
            <a:endParaRPr lang="en-US" dirty="0"/>
          </a:p>
        </p:txBody>
      </p:sp>
      <p:sp>
        <p:nvSpPr>
          <p:cNvPr id="4" name="Content Placeholder 3">
            <a:extLst>
              <a:ext uri="{FF2B5EF4-FFF2-40B4-BE49-F238E27FC236}">
                <a16:creationId xmlns:a16="http://schemas.microsoft.com/office/drawing/2014/main" id="{6AC680AA-3C67-4E3A-8B4E-D70CECE43AB0}"/>
              </a:ext>
            </a:extLst>
          </p:cNvPr>
          <p:cNvSpPr>
            <a:spLocks noGrp="1"/>
          </p:cNvSpPr>
          <p:nvPr>
            <p:ph idx="1"/>
          </p:nvPr>
        </p:nvSpPr>
        <p:spPr>
          <a:xfrm>
            <a:off x="476843" y="1864491"/>
            <a:ext cx="11241915" cy="4351338"/>
          </a:xfrm>
        </p:spPr>
        <p:txBody>
          <a:bodyPr/>
          <a:lstStyle/>
          <a:p>
            <a:r>
              <a:rPr lang="en-US" dirty="0"/>
              <a:t>To Create a Standard Channel</a:t>
            </a:r>
          </a:p>
          <a:p>
            <a:pPr lvl="1"/>
            <a:r>
              <a:rPr lang="en-US" dirty="0"/>
              <a:t>Click the ‘Automatically show this channel in everyone’s channel list’ check box to make sure every team member has access to this new channel</a:t>
            </a:r>
          </a:p>
          <a:p>
            <a:pPr lvl="1"/>
            <a:r>
              <a:rPr lang="en-US" dirty="0"/>
              <a:t>Click the Add button to add the new channel to the team</a:t>
            </a:r>
          </a:p>
          <a:p>
            <a:pPr marL="457200" indent="-457200">
              <a:buFont typeface="+mj-lt"/>
              <a:buAutoNum type="arabicPeriod" startAt="6"/>
            </a:pPr>
            <a:endParaRPr lang="en-US" dirty="0"/>
          </a:p>
          <a:p>
            <a:pPr marL="457200" indent="-457200">
              <a:buFont typeface="+mj-lt"/>
              <a:buAutoNum type="arabicPeriod" startAt="6"/>
            </a:pPr>
            <a:endParaRPr lang="en-US" dirty="0"/>
          </a:p>
        </p:txBody>
      </p:sp>
    </p:spTree>
    <p:custDataLst>
      <p:tags r:id="rId1"/>
    </p:custDataLst>
    <p:extLst>
      <p:ext uri="{BB962C8B-B14F-4D97-AF65-F5344CB8AC3E}">
        <p14:creationId xmlns:p14="http://schemas.microsoft.com/office/powerpoint/2010/main" val="3653932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217447"/>
          </a:xfrm>
        </p:spPr>
        <p:txBody>
          <a:bodyPr/>
          <a:lstStyle/>
          <a:p>
            <a:r>
              <a:rPr lang="en-US" dirty="0"/>
              <a:t>Knowledge Check Activity</a:t>
            </a:r>
          </a:p>
        </p:txBody>
      </p:sp>
      <p:sp>
        <p:nvSpPr>
          <p:cNvPr id="11" name="Content Placeholder 10">
            <a:extLst>
              <a:ext uri="{FF2B5EF4-FFF2-40B4-BE49-F238E27FC236}">
                <a16:creationId xmlns:a16="http://schemas.microsoft.com/office/drawing/2014/main" id="{04126380-F962-4FF5-BFD4-C20DD5C51A85}"/>
              </a:ext>
            </a:extLst>
          </p:cNvPr>
          <p:cNvSpPr>
            <a:spLocks noGrp="1"/>
          </p:cNvSpPr>
          <p:nvPr>
            <p:ph idx="1"/>
          </p:nvPr>
        </p:nvSpPr>
        <p:spPr/>
        <p:txBody>
          <a:bodyPr/>
          <a:lstStyle/>
          <a:p>
            <a:pPr marL="0" indent="0">
              <a:buNone/>
            </a:pPr>
            <a:r>
              <a:rPr lang="en-US" dirty="0"/>
              <a:t>When you need to focus on work and not respond immediately, you should set your status to __________. </a:t>
            </a:r>
          </a:p>
          <a:p>
            <a:pPr marL="457200" indent="-457200">
              <a:buFont typeface="+mj-lt"/>
              <a:buAutoNum type="alphaLcPeriod"/>
            </a:pPr>
            <a:r>
              <a:rPr lang="en-US" dirty="0"/>
              <a:t>Busy</a:t>
            </a:r>
          </a:p>
          <a:p>
            <a:pPr marL="457200" indent="-457200">
              <a:buFont typeface="+mj-lt"/>
              <a:buAutoNum type="alphaLcPeriod"/>
            </a:pPr>
            <a:r>
              <a:rPr lang="en-US" dirty="0"/>
              <a:t>Do not disturb</a:t>
            </a:r>
          </a:p>
          <a:p>
            <a:pPr marL="457200" indent="-457200">
              <a:buFont typeface="+mj-lt"/>
              <a:buAutoNum type="alphaLcPeriod"/>
            </a:pPr>
            <a:r>
              <a:rPr lang="en-US" dirty="0"/>
              <a:t>Appear away</a:t>
            </a:r>
          </a:p>
          <a:p>
            <a:pPr marL="457200" indent="-457200">
              <a:buFont typeface="+mj-lt"/>
              <a:buAutoNum type="alphaLcPeriod"/>
            </a:pPr>
            <a:r>
              <a:rPr lang="en-US" dirty="0"/>
              <a:t>Appear offline</a:t>
            </a:r>
          </a:p>
        </p:txBody>
      </p:sp>
    </p:spTree>
    <p:custDataLst>
      <p:tags r:id="rId1"/>
    </p:custDataLst>
    <p:extLst>
      <p:ext uri="{BB962C8B-B14F-4D97-AF65-F5344CB8AC3E}">
        <p14:creationId xmlns:p14="http://schemas.microsoft.com/office/powerpoint/2010/main" val="516005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217447"/>
          </a:xfrm>
        </p:spPr>
        <p:txBody>
          <a:bodyPr/>
          <a:lstStyle/>
          <a:p>
            <a:r>
              <a:rPr lang="en-US" dirty="0"/>
              <a:t>Knowledge Check Activity: Answer</a:t>
            </a:r>
          </a:p>
        </p:txBody>
      </p:sp>
      <p:sp>
        <p:nvSpPr>
          <p:cNvPr id="3" name="Content Placeholder 2">
            <a:extLst>
              <a:ext uri="{FF2B5EF4-FFF2-40B4-BE49-F238E27FC236}">
                <a16:creationId xmlns:a16="http://schemas.microsoft.com/office/drawing/2014/main" id="{070EB683-1CE3-43BC-86CB-8B8247BE907F}"/>
              </a:ext>
            </a:extLst>
          </p:cNvPr>
          <p:cNvSpPr>
            <a:spLocks noGrp="1"/>
          </p:cNvSpPr>
          <p:nvPr>
            <p:ph idx="1"/>
          </p:nvPr>
        </p:nvSpPr>
        <p:spPr/>
        <p:txBody>
          <a:bodyPr/>
          <a:lstStyle/>
          <a:p>
            <a:pPr marL="0" indent="0">
              <a:buNone/>
            </a:pPr>
            <a:r>
              <a:rPr lang="en-US" dirty="0"/>
              <a:t>When you need to focus on work and not respond immediately, you should set your status to __________. </a:t>
            </a:r>
          </a:p>
          <a:p>
            <a:pPr marL="0" indent="0">
              <a:buNone/>
            </a:pPr>
            <a:r>
              <a:rPr lang="en-US" b="1" dirty="0"/>
              <a:t>Answer: c</a:t>
            </a:r>
          </a:p>
          <a:p>
            <a:pPr marL="0" indent="0">
              <a:buNone/>
            </a:pPr>
            <a:r>
              <a:rPr lang="en-US" b="1" dirty="0"/>
              <a:t>Appear away is for when you need to focus on work and not respond immediately.</a:t>
            </a:r>
          </a:p>
        </p:txBody>
      </p:sp>
    </p:spTree>
    <p:custDataLst>
      <p:tags r:id="rId1"/>
    </p:custDataLst>
    <p:extLst>
      <p:ext uri="{BB962C8B-B14F-4D97-AF65-F5344CB8AC3E}">
        <p14:creationId xmlns:p14="http://schemas.microsoft.com/office/powerpoint/2010/main" val="150710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6"/>
            <a:ext cx="11241915" cy="840548"/>
          </a:xfrm>
        </p:spPr>
        <p:txBody>
          <a:bodyPr/>
          <a:lstStyle/>
          <a:p>
            <a:r>
              <a:rPr lang="en-US" dirty="0"/>
              <a:t>Extending Team Channels with Apps</a:t>
            </a:r>
          </a:p>
        </p:txBody>
      </p:sp>
      <p:sp>
        <p:nvSpPr>
          <p:cNvPr id="4" name="Content Placeholder 3">
            <a:extLst>
              <a:ext uri="{FF2B5EF4-FFF2-40B4-BE49-F238E27FC236}">
                <a16:creationId xmlns:a16="http://schemas.microsoft.com/office/drawing/2014/main" id="{6AC680AA-3C67-4E3A-8B4E-D70CECE43AB0}"/>
              </a:ext>
            </a:extLst>
          </p:cNvPr>
          <p:cNvSpPr>
            <a:spLocks noGrp="1"/>
          </p:cNvSpPr>
          <p:nvPr>
            <p:ph sz="half" idx="1"/>
          </p:nvPr>
        </p:nvSpPr>
        <p:spPr>
          <a:xfrm>
            <a:off x="476844" y="1403959"/>
            <a:ext cx="5205069" cy="4797144"/>
          </a:xfrm>
        </p:spPr>
        <p:txBody>
          <a:bodyPr/>
          <a:lstStyle/>
          <a:p>
            <a:r>
              <a:rPr lang="en-US" dirty="0"/>
              <a:t>To Add an App Tab to a Channel</a:t>
            </a:r>
          </a:p>
          <a:p>
            <a:pPr lvl="1"/>
            <a:r>
              <a:rPr lang="en-US" dirty="0"/>
              <a:t>Click the desired channel</a:t>
            </a:r>
          </a:p>
          <a:p>
            <a:pPr lvl="1"/>
            <a:r>
              <a:rPr lang="en-US" dirty="0"/>
              <a:t>Click the Add a tab button (plus sign)</a:t>
            </a:r>
          </a:p>
          <a:p>
            <a:pPr lvl="1"/>
            <a:r>
              <a:rPr lang="en-US" dirty="0"/>
              <a:t>Click the desired app (Add a tab dialog box) to open the desired app dialog box</a:t>
            </a:r>
          </a:p>
          <a:p>
            <a:pPr lvl="1"/>
            <a:r>
              <a:rPr lang="en-US" dirty="0"/>
              <a:t>Type a name or URL and then click Save</a:t>
            </a:r>
          </a:p>
        </p:txBody>
      </p:sp>
      <p:pic>
        <p:nvPicPr>
          <p:cNvPr id="7" name="Content Placeholder 6" descr="The Add a tab dialog box in Teams displays a list of apps--your list may differ. There is a search bar where you can search for apps. Among the apps displayed are the OneNote app and the Website app.">
            <a:extLst>
              <a:ext uri="{FF2B5EF4-FFF2-40B4-BE49-F238E27FC236}">
                <a16:creationId xmlns:a16="http://schemas.microsoft.com/office/drawing/2014/main" id="{BC41B4F0-333F-4ACC-9E4C-62964672AC24}"/>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681913" y="1556084"/>
            <a:ext cx="6036845" cy="4109063"/>
          </a:xfrm>
        </p:spPr>
      </p:pic>
    </p:spTree>
    <p:custDataLst>
      <p:tags r:id="rId1"/>
    </p:custDataLst>
    <p:extLst>
      <p:ext uri="{BB962C8B-B14F-4D97-AF65-F5344CB8AC3E}">
        <p14:creationId xmlns:p14="http://schemas.microsoft.com/office/powerpoint/2010/main" val="163443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4662" y="187218"/>
            <a:ext cx="11241915" cy="1066797"/>
          </a:xfrm>
        </p:spPr>
        <p:txBody>
          <a:bodyPr/>
          <a:lstStyle/>
          <a:p>
            <a:r>
              <a:rPr lang="en-US" dirty="0"/>
              <a:t>Meeting Options</a:t>
            </a:r>
          </a:p>
        </p:txBody>
      </p:sp>
      <p:graphicFrame>
        <p:nvGraphicFramePr>
          <p:cNvPr id="4" name="Content Placeholder 3">
            <a:extLst>
              <a:ext uri="{FF2B5EF4-FFF2-40B4-BE49-F238E27FC236}">
                <a16:creationId xmlns:a16="http://schemas.microsoft.com/office/drawing/2014/main" id="{AB61C3B5-7FB2-485C-AF43-1D48576DB541}"/>
              </a:ext>
            </a:extLst>
          </p:cNvPr>
          <p:cNvGraphicFramePr>
            <a:graphicFrameLocks noGrp="1"/>
          </p:cNvGraphicFramePr>
          <p:nvPr>
            <p:ph idx="1"/>
            <p:extLst>
              <p:ext uri="{D42A27DB-BD31-4B8C-83A1-F6EECF244321}">
                <p14:modId xmlns:p14="http://schemas.microsoft.com/office/powerpoint/2010/main" val="2018774080"/>
              </p:ext>
            </p:extLst>
          </p:nvPr>
        </p:nvGraphicFramePr>
        <p:xfrm>
          <a:off x="394358" y="1263395"/>
          <a:ext cx="11241915" cy="4384131"/>
        </p:xfrm>
        <a:graphic>
          <a:graphicData uri="http://schemas.openxmlformats.org/drawingml/2006/table">
            <a:tbl>
              <a:tblPr firstRow="1" bandRow="1">
                <a:tableStyleId>{5C22544A-7EE6-4342-B048-85BDC9FD1C3A}</a:tableStyleId>
              </a:tblPr>
              <a:tblGrid>
                <a:gridCol w="2812191">
                  <a:extLst>
                    <a:ext uri="{9D8B030D-6E8A-4147-A177-3AD203B41FA5}">
                      <a16:colId xmlns:a16="http://schemas.microsoft.com/office/drawing/2014/main" val="4062737449"/>
                    </a:ext>
                  </a:extLst>
                </a:gridCol>
                <a:gridCol w="8429724">
                  <a:extLst>
                    <a:ext uri="{9D8B030D-6E8A-4147-A177-3AD203B41FA5}">
                      <a16:colId xmlns:a16="http://schemas.microsoft.com/office/drawing/2014/main" val="3209946678"/>
                    </a:ext>
                  </a:extLst>
                </a:gridCol>
              </a:tblGrid>
              <a:tr h="376192">
                <a:tc>
                  <a:txBody>
                    <a:bodyPr/>
                    <a:lstStyle/>
                    <a:p>
                      <a:r>
                        <a:rPr lang="en-US" sz="2000" dirty="0"/>
                        <a:t>Feature</a:t>
                      </a:r>
                    </a:p>
                  </a:txBody>
                  <a:tcPr/>
                </a:tc>
                <a:tc>
                  <a:txBody>
                    <a:bodyPr/>
                    <a:lstStyle/>
                    <a:p>
                      <a:r>
                        <a:rPr lang="en-US" sz="2000" dirty="0"/>
                        <a:t>Features of Microsoft Teams</a:t>
                      </a:r>
                    </a:p>
                  </a:txBody>
                  <a:tcPr/>
                </a:tc>
                <a:extLst>
                  <a:ext uri="{0D108BD9-81ED-4DB2-BD59-A6C34878D82A}">
                    <a16:rowId xmlns:a16="http://schemas.microsoft.com/office/drawing/2014/main" val="359304235"/>
                  </a:ext>
                </a:extLst>
              </a:tr>
              <a:tr h="1244329">
                <a:tc>
                  <a:txBody>
                    <a:bodyPr/>
                    <a:lstStyle/>
                    <a:p>
                      <a:r>
                        <a:rPr lang="en-US" sz="2000" dirty="0"/>
                        <a:t>Who can bypass the</a:t>
                      </a:r>
                    </a:p>
                    <a:p>
                      <a:r>
                        <a:rPr lang="en-US" sz="2000" dirty="0"/>
                        <a:t>lobby?</a:t>
                      </a:r>
                    </a:p>
                  </a:txBody>
                  <a:tcPr/>
                </a:tc>
                <a:tc>
                  <a:txBody>
                    <a:bodyPr/>
                    <a:lstStyle/>
                    <a:p>
                      <a:r>
                        <a:rPr lang="en-US" sz="2000" dirty="0"/>
                        <a:t>The host can use this option to decide who is admitted into a meeting immediately, depending on whether they are a member of the organization or a guest, and who should wait in the lobby for someone to admit them.</a:t>
                      </a:r>
                    </a:p>
                  </a:txBody>
                  <a:tcPr/>
                </a:tc>
                <a:extLst>
                  <a:ext uri="{0D108BD9-81ED-4DB2-BD59-A6C34878D82A}">
                    <a16:rowId xmlns:a16="http://schemas.microsoft.com/office/drawing/2014/main" val="3047740026"/>
                  </a:ext>
                </a:extLst>
              </a:tr>
              <a:tr h="954950">
                <a:tc>
                  <a:txBody>
                    <a:bodyPr/>
                    <a:lstStyle/>
                    <a:p>
                      <a:r>
                        <a:rPr lang="en-US" sz="2000" dirty="0"/>
                        <a:t>Announce when callers</a:t>
                      </a:r>
                    </a:p>
                    <a:p>
                      <a:r>
                        <a:rPr lang="en-US" sz="2000" dirty="0"/>
                        <a:t>join or leave</a:t>
                      </a:r>
                    </a:p>
                  </a:txBody>
                  <a:tcPr/>
                </a:tc>
                <a:tc>
                  <a:txBody>
                    <a:bodyPr/>
                    <a:lstStyle/>
                    <a:p>
                      <a:r>
                        <a:rPr lang="en-US" sz="2000" dirty="0"/>
                        <a:t>This slider can be set to make a sound notification each time someone enters or leaves the meeting.</a:t>
                      </a:r>
                    </a:p>
                  </a:txBody>
                  <a:tcPr/>
                </a:tc>
                <a:extLst>
                  <a:ext uri="{0D108BD9-81ED-4DB2-BD59-A6C34878D82A}">
                    <a16:rowId xmlns:a16="http://schemas.microsoft.com/office/drawing/2014/main" val="3783607173"/>
                  </a:ext>
                </a:extLst>
              </a:tr>
              <a:tr h="665571">
                <a:tc>
                  <a:txBody>
                    <a:bodyPr/>
                    <a:lstStyle/>
                    <a:p>
                      <a:r>
                        <a:rPr lang="en-US" sz="2000" dirty="0"/>
                        <a:t>Who can present?</a:t>
                      </a:r>
                    </a:p>
                  </a:txBody>
                  <a:tcPr/>
                </a:tc>
                <a:tc>
                  <a:txBody>
                    <a:bodyPr/>
                    <a:lstStyle/>
                    <a:p>
                      <a:r>
                        <a:rPr lang="en-US" sz="2000" dirty="0"/>
                        <a:t>The organizer can identify who is allowed to share their screen.</a:t>
                      </a:r>
                    </a:p>
                  </a:txBody>
                  <a:tcPr/>
                </a:tc>
                <a:extLst>
                  <a:ext uri="{0D108BD9-81ED-4DB2-BD59-A6C34878D82A}">
                    <a16:rowId xmlns:a16="http://schemas.microsoft.com/office/drawing/2014/main" val="580357413"/>
                  </a:ext>
                </a:extLst>
              </a:tr>
              <a:tr h="954950">
                <a:tc>
                  <a:txBody>
                    <a:bodyPr/>
                    <a:lstStyle/>
                    <a:p>
                      <a:r>
                        <a:rPr lang="en-US" sz="2000" dirty="0"/>
                        <a:t>Allow mic or camera for attendees</a:t>
                      </a:r>
                    </a:p>
                  </a:txBody>
                  <a:tcPr/>
                </a:tc>
                <a:tc>
                  <a:txBody>
                    <a:bodyPr/>
                    <a:lstStyle/>
                    <a:p>
                      <a:r>
                        <a:rPr lang="en-US" sz="2000" dirty="0"/>
                        <a:t>The host can mute the microphone or turn off the camera of anyone who is not presenting. Participants can raise their hand to request to speak and the host can unmute them.</a:t>
                      </a:r>
                    </a:p>
                  </a:txBody>
                  <a:tcPr/>
                </a:tc>
                <a:extLst>
                  <a:ext uri="{0D108BD9-81ED-4DB2-BD59-A6C34878D82A}">
                    <a16:rowId xmlns:a16="http://schemas.microsoft.com/office/drawing/2014/main" val="665910522"/>
                  </a:ext>
                </a:extLst>
              </a:tr>
            </a:tbl>
          </a:graphicData>
        </a:graphic>
      </p:graphicFrame>
    </p:spTree>
    <p:custDataLst>
      <p:tags r:id="rId1"/>
    </p:custDataLst>
    <p:extLst>
      <p:ext uri="{BB962C8B-B14F-4D97-AF65-F5344CB8AC3E}">
        <p14:creationId xmlns:p14="http://schemas.microsoft.com/office/powerpoint/2010/main" val="101368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5042" y="202312"/>
            <a:ext cx="11241915" cy="1066797"/>
          </a:xfrm>
        </p:spPr>
        <p:txBody>
          <a:bodyPr/>
          <a:lstStyle/>
          <a:p>
            <a:r>
              <a:rPr lang="en-US" dirty="0"/>
              <a:t>Meeting Options</a:t>
            </a:r>
          </a:p>
        </p:txBody>
      </p:sp>
      <p:graphicFrame>
        <p:nvGraphicFramePr>
          <p:cNvPr id="4" name="Content Placeholder 3">
            <a:extLst>
              <a:ext uri="{FF2B5EF4-FFF2-40B4-BE49-F238E27FC236}">
                <a16:creationId xmlns:a16="http://schemas.microsoft.com/office/drawing/2014/main" id="{AB61C3B5-7FB2-485C-AF43-1D48576DB541}"/>
              </a:ext>
            </a:extLst>
          </p:cNvPr>
          <p:cNvGraphicFramePr>
            <a:graphicFrameLocks noGrp="1"/>
          </p:cNvGraphicFramePr>
          <p:nvPr>
            <p:ph idx="1"/>
            <p:extLst>
              <p:ext uri="{D42A27DB-BD31-4B8C-83A1-F6EECF244321}">
                <p14:modId xmlns:p14="http://schemas.microsoft.com/office/powerpoint/2010/main" val="2495644601"/>
              </p:ext>
            </p:extLst>
          </p:nvPr>
        </p:nvGraphicFramePr>
        <p:xfrm>
          <a:off x="621587" y="1115181"/>
          <a:ext cx="11241915" cy="4419600"/>
        </p:xfrm>
        <a:graphic>
          <a:graphicData uri="http://schemas.openxmlformats.org/drawingml/2006/table">
            <a:tbl>
              <a:tblPr firstRow="1" bandRow="1">
                <a:tableStyleId>{5C22544A-7EE6-4342-B048-85BDC9FD1C3A}</a:tableStyleId>
              </a:tblPr>
              <a:tblGrid>
                <a:gridCol w="2463973">
                  <a:extLst>
                    <a:ext uri="{9D8B030D-6E8A-4147-A177-3AD203B41FA5}">
                      <a16:colId xmlns:a16="http://schemas.microsoft.com/office/drawing/2014/main" val="4062737449"/>
                    </a:ext>
                  </a:extLst>
                </a:gridCol>
                <a:gridCol w="8777942">
                  <a:extLst>
                    <a:ext uri="{9D8B030D-6E8A-4147-A177-3AD203B41FA5}">
                      <a16:colId xmlns:a16="http://schemas.microsoft.com/office/drawing/2014/main" val="3209946678"/>
                    </a:ext>
                  </a:extLst>
                </a:gridCol>
              </a:tblGrid>
              <a:tr h="390188">
                <a:tc>
                  <a:txBody>
                    <a:bodyPr/>
                    <a:lstStyle/>
                    <a:p>
                      <a:r>
                        <a:rPr lang="en-US" sz="2000" dirty="0"/>
                        <a:t>Feature</a:t>
                      </a:r>
                    </a:p>
                  </a:txBody>
                  <a:tcPr/>
                </a:tc>
                <a:tc>
                  <a:txBody>
                    <a:bodyPr/>
                    <a:lstStyle/>
                    <a:p>
                      <a:r>
                        <a:rPr lang="en-US" sz="2000" dirty="0"/>
                        <a:t>Features of Microsoft Teams</a:t>
                      </a:r>
                    </a:p>
                  </a:txBody>
                  <a:tcPr/>
                </a:tc>
                <a:extLst>
                  <a:ext uri="{0D108BD9-81ED-4DB2-BD59-A6C34878D82A}">
                    <a16:rowId xmlns:a16="http://schemas.microsoft.com/office/drawing/2014/main" val="359304235"/>
                  </a:ext>
                </a:extLst>
              </a:tr>
              <a:tr h="690333">
                <a:tc>
                  <a:txBody>
                    <a:bodyPr/>
                    <a:lstStyle/>
                    <a:p>
                      <a:r>
                        <a:rPr lang="en-US" sz="2000" dirty="0"/>
                        <a:t>Record automatically</a:t>
                      </a:r>
                    </a:p>
                  </a:txBody>
                  <a:tcPr/>
                </a:tc>
                <a:tc>
                  <a:txBody>
                    <a:bodyPr/>
                    <a:lstStyle/>
                    <a:p>
                      <a:r>
                        <a:rPr lang="en-US" sz="2000" dirty="0"/>
                        <a:t>Save the meeting automatically as soon as it begins or turn on the option to record.</a:t>
                      </a:r>
                    </a:p>
                  </a:txBody>
                  <a:tcPr/>
                </a:tc>
                <a:extLst>
                  <a:ext uri="{0D108BD9-81ED-4DB2-BD59-A6C34878D82A}">
                    <a16:rowId xmlns:a16="http://schemas.microsoft.com/office/drawing/2014/main" val="3047740026"/>
                  </a:ext>
                </a:extLst>
              </a:tr>
              <a:tr h="690333">
                <a:tc>
                  <a:txBody>
                    <a:bodyPr/>
                    <a:lstStyle/>
                    <a:p>
                      <a:r>
                        <a:rPr lang="en-US" sz="2000" dirty="0"/>
                        <a:t>Allow meeting chat</a:t>
                      </a:r>
                    </a:p>
                  </a:txBody>
                  <a:tcPr/>
                </a:tc>
                <a:tc>
                  <a:txBody>
                    <a:bodyPr/>
                    <a:lstStyle/>
                    <a:p>
                      <a:r>
                        <a:rPr lang="en-US" sz="2000" dirty="0"/>
                        <a:t>The host can allow or block the chat if, for example, they do not want to allow questions in order to stay on topic.</a:t>
                      </a:r>
                    </a:p>
                  </a:txBody>
                  <a:tcPr/>
                </a:tc>
                <a:extLst>
                  <a:ext uri="{0D108BD9-81ED-4DB2-BD59-A6C34878D82A}">
                    <a16:rowId xmlns:a16="http://schemas.microsoft.com/office/drawing/2014/main" val="3783607173"/>
                  </a:ext>
                </a:extLst>
              </a:tr>
              <a:tr h="690333">
                <a:tc>
                  <a:txBody>
                    <a:bodyPr/>
                    <a:lstStyle/>
                    <a:p>
                      <a:r>
                        <a:rPr lang="en-US" sz="2000" dirty="0"/>
                        <a:t>Allow reactions</a:t>
                      </a:r>
                    </a:p>
                  </a:txBody>
                  <a:tcPr/>
                </a:tc>
                <a:tc>
                  <a:txBody>
                    <a:bodyPr/>
                    <a:lstStyle/>
                    <a:p>
                      <a:r>
                        <a:rPr lang="en-US" sz="2000" dirty="0"/>
                        <a:t>The meeting organizer can use this option to determine whether people can use reactions (emojis) during a meeting.</a:t>
                      </a:r>
                    </a:p>
                  </a:txBody>
                  <a:tcPr/>
                </a:tc>
                <a:extLst>
                  <a:ext uri="{0D108BD9-81ED-4DB2-BD59-A6C34878D82A}">
                    <a16:rowId xmlns:a16="http://schemas.microsoft.com/office/drawing/2014/main" val="580357413"/>
                  </a:ext>
                </a:extLst>
              </a:tr>
              <a:tr h="1890913">
                <a:tc>
                  <a:txBody>
                    <a:bodyPr/>
                    <a:lstStyle/>
                    <a:p>
                      <a:r>
                        <a:rPr lang="en-US" sz="2000" dirty="0"/>
                        <a:t>Allow CART Captions</a:t>
                      </a:r>
                    </a:p>
                  </a:txBody>
                  <a:tcPr/>
                </a:tc>
                <a:tc>
                  <a:txBody>
                    <a:bodyPr/>
                    <a:lstStyle/>
                    <a:p>
                      <a:r>
                        <a:rPr lang="en-US" sz="2000" dirty="0"/>
                        <a:t>The host can toggle on </a:t>
                      </a:r>
                      <a:r>
                        <a:rPr lang="en-US" sz="2000" b="1" dirty="0"/>
                        <a:t>CART captioning </a:t>
                      </a:r>
                      <a:r>
                        <a:rPr lang="en-US" sz="2000" dirty="0"/>
                        <a:t>for a meeting. CART stands for Communication Access Realtime Translation, which refers to the method captioning professionals use to transcribe live audio into text that is displayed for the benefit of deaf, hard-of-hearing, or non-native-speaking audiences. CART captions are shared with a link.</a:t>
                      </a:r>
                    </a:p>
                  </a:txBody>
                  <a:tcPr/>
                </a:tc>
                <a:extLst>
                  <a:ext uri="{0D108BD9-81ED-4DB2-BD59-A6C34878D82A}">
                    <a16:rowId xmlns:a16="http://schemas.microsoft.com/office/drawing/2014/main" val="665910522"/>
                  </a:ext>
                </a:extLst>
              </a:tr>
            </a:tbl>
          </a:graphicData>
        </a:graphic>
      </p:graphicFrame>
    </p:spTree>
    <p:custDataLst>
      <p:tags r:id="rId1"/>
    </p:custDataLst>
    <p:extLst>
      <p:ext uri="{BB962C8B-B14F-4D97-AF65-F5344CB8AC3E}">
        <p14:creationId xmlns:p14="http://schemas.microsoft.com/office/powerpoint/2010/main" val="66944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3242" y="311007"/>
            <a:ext cx="11241915" cy="1217447"/>
          </a:xfrm>
        </p:spPr>
        <p:txBody>
          <a:bodyPr/>
          <a:lstStyle/>
          <a:p>
            <a:r>
              <a:rPr lang="en-US" dirty="0"/>
              <a:t>Fostering Teamwork within</a:t>
            </a:r>
            <a:br>
              <a:rPr lang="en-US" dirty="0"/>
            </a:br>
            <a:r>
              <a:rPr lang="en-US" dirty="0"/>
              <a:t>Microsoft Teams</a:t>
            </a:r>
          </a:p>
        </p:txBody>
      </p:sp>
      <p:sp>
        <p:nvSpPr>
          <p:cNvPr id="2" name="Content Placeholder 1">
            <a:extLst>
              <a:ext uri="{FF2B5EF4-FFF2-40B4-BE49-F238E27FC236}">
                <a16:creationId xmlns:a16="http://schemas.microsoft.com/office/drawing/2014/main" id="{AF64FC97-C262-49F4-AC0D-CF5CF86071CE}"/>
              </a:ext>
            </a:extLst>
          </p:cNvPr>
          <p:cNvSpPr>
            <a:spLocks noGrp="1"/>
          </p:cNvSpPr>
          <p:nvPr>
            <p:ph sz="half" idx="2"/>
          </p:nvPr>
        </p:nvSpPr>
        <p:spPr>
          <a:xfrm>
            <a:off x="0" y="1711474"/>
            <a:ext cx="6996401" cy="4226795"/>
          </a:xfrm>
        </p:spPr>
        <p:txBody>
          <a:bodyPr/>
          <a:lstStyle/>
          <a:p>
            <a:r>
              <a:rPr lang="en-US" sz="2000" dirty="0"/>
              <a:t>To Customize the Meeting Options (1 of 2)</a:t>
            </a:r>
          </a:p>
          <a:p>
            <a:pPr lvl="1"/>
            <a:r>
              <a:rPr lang="en-US" sz="2000" dirty="0"/>
              <a:t>Open the desktop version of Microsoft Teams</a:t>
            </a:r>
          </a:p>
          <a:p>
            <a:pPr lvl="1"/>
            <a:r>
              <a:rPr lang="en-US" sz="2000" dirty="0"/>
              <a:t>Click the Calendar button on the Apps bar</a:t>
            </a:r>
          </a:p>
          <a:p>
            <a:pPr lvl="1"/>
            <a:r>
              <a:rPr lang="en-US" sz="2000" dirty="0"/>
              <a:t>Navigate to desired meeting, click the meeting invitation, and then click the Join button</a:t>
            </a:r>
          </a:p>
          <a:p>
            <a:pPr lvl="1"/>
            <a:r>
              <a:rPr lang="en-US" sz="2000" dirty="0"/>
              <a:t>Click the Video slider to turn off your video camera</a:t>
            </a:r>
          </a:p>
          <a:p>
            <a:pPr lvl="1"/>
            <a:r>
              <a:rPr lang="en-US" sz="2000" dirty="0"/>
              <a:t>Click the Join now button to begin the meeting</a:t>
            </a:r>
          </a:p>
          <a:p>
            <a:pPr lvl="1"/>
            <a:r>
              <a:rPr lang="en-US" sz="2000" dirty="0"/>
              <a:t>Click the More actions button</a:t>
            </a:r>
          </a:p>
          <a:p>
            <a:pPr lvl="1"/>
            <a:r>
              <a:rPr lang="en-US" sz="2000" dirty="0"/>
              <a:t>Click Meeting options</a:t>
            </a:r>
          </a:p>
        </p:txBody>
      </p:sp>
      <p:pic>
        <p:nvPicPr>
          <p:cNvPr id="8" name="Content Placeholder 7" descr="Social media customer outreach meeting  window with arrows pointing to the meeting title, more actions button, more actions menu, and meeting options. ">
            <a:extLst>
              <a:ext uri="{FF2B5EF4-FFF2-40B4-BE49-F238E27FC236}">
                <a16:creationId xmlns:a16="http://schemas.microsoft.com/office/drawing/2014/main" id="{B6356DEA-D63D-4009-B5FB-6BDB045EEE1F}"/>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074863" y="1711474"/>
            <a:ext cx="4640294" cy="4351338"/>
          </a:xfrm>
        </p:spPr>
      </p:pic>
    </p:spTree>
    <p:custDataLst>
      <p:tags r:id="rId1"/>
    </p:custDataLst>
    <p:extLst>
      <p:ext uri="{BB962C8B-B14F-4D97-AF65-F5344CB8AC3E}">
        <p14:creationId xmlns:p14="http://schemas.microsoft.com/office/powerpoint/2010/main" val="370876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187174"/>
            <a:ext cx="11241915" cy="1217447"/>
          </a:xfrm>
        </p:spPr>
        <p:txBody>
          <a:bodyPr/>
          <a:lstStyle/>
          <a:p>
            <a:r>
              <a:rPr lang="en-US" dirty="0"/>
              <a:t>Fostering Teamwork within</a:t>
            </a:r>
            <a:br>
              <a:rPr lang="en-US" dirty="0"/>
            </a:br>
            <a:r>
              <a:rPr lang="en-US" dirty="0"/>
              <a:t>Microsoft Teams</a:t>
            </a:r>
          </a:p>
        </p:txBody>
      </p:sp>
      <p:sp>
        <p:nvSpPr>
          <p:cNvPr id="2" name="Content Placeholder 1">
            <a:extLst>
              <a:ext uri="{FF2B5EF4-FFF2-40B4-BE49-F238E27FC236}">
                <a16:creationId xmlns:a16="http://schemas.microsoft.com/office/drawing/2014/main" id="{AF64FC97-C262-49F4-AC0D-CF5CF86071CE}"/>
              </a:ext>
            </a:extLst>
          </p:cNvPr>
          <p:cNvSpPr>
            <a:spLocks noGrp="1"/>
          </p:cNvSpPr>
          <p:nvPr>
            <p:ph sz="half" idx="2"/>
          </p:nvPr>
        </p:nvSpPr>
        <p:spPr>
          <a:xfrm>
            <a:off x="204740" y="1487734"/>
            <a:ext cx="6364226" cy="4574368"/>
          </a:xfrm>
        </p:spPr>
        <p:txBody>
          <a:bodyPr/>
          <a:lstStyle/>
          <a:p>
            <a:pPr marL="228600" lvl="1">
              <a:spcBef>
                <a:spcPts val="1000"/>
              </a:spcBef>
              <a:buFont typeface="Arial" panose="020B0604020202020204" pitchFamily="34" charset="0"/>
              <a:buChar char="•"/>
            </a:pPr>
            <a:r>
              <a:rPr lang="en-US" sz="1800" dirty="0"/>
              <a:t>To Customize the Meeting Options (2 of 2)</a:t>
            </a:r>
          </a:p>
          <a:p>
            <a:pPr lvl="1"/>
            <a:r>
              <a:rPr lang="en-US" sz="1800" dirty="0"/>
              <a:t>Click the Everyone arrow in the Who can present? area of the Meeting options pane to set the roles of people participating in the Teams meeting</a:t>
            </a:r>
          </a:p>
          <a:p>
            <a:pPr lvl="1"/>
            <a:r>
              <a:rPr lang="en-US" sz="1800" dirty="0"/>
              <a:t>Click Only me and co-organizers option and designate all other meeting participants as attendees </a:t>
            </a:r>
          </a:p>
          <a:p>
            <a:pPr lvl="1"/>
            <a:r>
              <a:rPr lang="en-US" sz="1800" dirty="0"/>
              <a:t>Slide the ‘Record automatically’ slider to the right to record the meeting automatically for future viewing </a:t>
            </a:r>
          </a:p>
          <a:p>
            <a:pPr lvl="1"/>
            <a:r>
              <a:rPr lang="en-US" sz="1800" dirty="0"/>
              <a:t>Click the ‘Close right pane’ button in the Meeting options pane to close and update the meeting options for this meeting</a:t>
            </a:r>
          </a:p>
        </p:txBody>
      </p:sp>
      <p:pic>
        <p:nvPicPr>
          <p:cNvPr id="9" name="Content Placeholder 8" descr="Meeting options pane with arrows pointing to the meeting options, who can present? Area, everyone arrow, and only me and co-organizers option. ">
            <a:extLst>
              <a:ext uri="{FF2B5EF4-FFF2-40B4-BE49-F238E27FC236}">
                <a16:creationId xmlns:a16="http://schemas.microsoft.com/office/drawing/2014/main" id="{59F36231-8261-4783-BC57-A6AFB715C376}"/>
              </a:ext>
            </a:extLst>
          </p:cNvPr>
          <p:cNvPicPr>
            <a:picLocks noGrp="1" noChangeAspect="1"/>
          </p:cNvPicPr>
          <p:nvPr>
            <p:ph sz="half" idx="1"/>
          </p:nvPr>
        </p:nvPicPr>
        <p:blipFill>
          <a:blip r:embed="rId4"/>
          <a:stretch>
            <a:fillRect/>
          </a:stretch>
        </p:blipFill>
        <p:spPr>
          <a:xfrm>
            <a:off x="6730712" y="1574198"/>
            <a:ext cx="5256548" cy="4140543"/>
          </a:xfrm>
        </p:spPr>
      </p:pic>
    </p:spTree>
    <p:custDataLst>
      <p:tags r:id="rId1"/>
    </p:custDataLst>
    <p:extLst>
      <p:ext uri="{BB962C8B-B14F-4D97-AF65-F5344CB8AC3E}">
        <p14:creationId xmlns:p14="http://schemas.microsoft.com/office/powerpoint/2010/main" val="19415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336611"/>
            <a:ext cx="11241915" cy="1217447"/>
          </a:xfrm>
        </p:spPr>
        <p:txBody>
          <a:bodyPr/>
          <a:lstStyle/>
          <a:p>
            <a:r>
              <a:rPr lang="en-US" dirty="0"/>
              <a:t>Taking Notes and Sharing Files in a Meeting</a:t>
            </a:r>
            <a:br>
              <a:rPr lang="en-US" dirty="0"/>
            </a:br>
            <a:endParaRPr lang="en-US" dirty="0"/>
          </a:p>
        </p:txBody>
      </p:sp>
      <p:sp>
        <p:nvSpPr>
          <p:cNvPr id="8" name="Content Placeholder 7">
            <a:extLst>
              <a:ext uri="{FF2B5EF4-FFF2-40B4-BE49-F238E27FC236}">
                <a16:creationId xmlns:a16="http://schemas.microsoft.com/office/drawing/2014/main" id="{C41261CB-09DE-4A85-BEF6-23889F4A18CB}"/>
              </a:ext>
            </a:extLst>
          </p:cNvPr>
          <p:cNvSpPr>
            <a:spLocks noGrp="1"/>
          </p:cNvSpPr>
          <p:nvPr>
            <p:ph idx="1"/>
          </p:nvPr>
        </p:nvSpPr>
        <p:spPr>
          <a:xfrm>
            <a:off x="473242" y="1735314"/>
            <a:ext cx="11241915" cy="4351338"/>
          </a:xfrm>
        </p:spPr>
        <p:txBody>
          <a:bodyPr/>
          <a:lstStyle/>
          <a:p>
            <a:r>
              <a:rPr lang="en-US" dirty="0"/>
              <a:t>The Cornell system of notetaking outlines the five Rs of notetaking:</a:t>
            </a:r>
          </a:p>
          <a:p>
            <a:pPr lvl="1"/>
            <a:r>
              <a:rPr lang="en-US" dirty="0"/>
              <a:t>Record: Jot down key concepts and facts.</a:t>
            </a:r>
          </a:p>
          <a:p>
            <a:pPr lvl="1"/>
            <a:r>
              <a:rPr lang="en-US" dirty="0"/>
              <a:t>Reduce: After the meeting, sum up the recording information into keywords and questions.</a:t>
            </a:r>
          </a:p>
          <a:p>
            <a:pPr lvl="1"/>
            <a:r>
              <a:rPr lang="en-US" dirty="0"/>
              <a:t>Recite: Repeat or rewrite what was recorded in your own words.</a:t>
            </a:r>
          </a:p>
          <a:p>
            <a:pPr lvl="1"/>
            <a:r>
              <a:rPr lang="en-US" dirty="0"/>
              <a:t>Reflect: Consider how you will work with this information and what your thoughts are.</a:t>
            </a:r>
          </a:p>
          <a:p>
            <a:pPr lvl="1"/>
            <a:r>
              <a:rPr lang="en-US" dirty="0"/>
              <a:t>Review: Review notes that same day and revisit them periodically for long-term retention.</a:t>
            </a:r>
          </a:p>
        </p:txBody>
      </p:sp>
    </p:spTree>
    <p:custDataLst>
      <p:tags r:id="rId1"/>
    </p:custDataLst>
    <p:extLst>
      <p:ext uri="{BB962C8B-B14F-4D97-AF65-F5344CB8AC3E}">
        <p14:creationId xmlns:p14="http://schemas.microsoft.com/office/powerpoint/2010/main" val="266598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107498"/>
            <a:ext cx="11241915" cy="1290378"/>
          </a:xfrm>
        </p:spPr>
        <p:txBody>
          <a:bodyPr/>
          <a:lstStyle/>
          <a:p>
            <a:r>
              <a:rPr lang="en-US" dirty="0"/>
              <a:t>Taking Notes and Sharing Files in a Meeting</a:t>
            </a:r>
            <a:br>
              <a:rPr lang="en-US" dirty="0"/>
            </a:br>
            <a:endParaRPr lang="en-US" dirty="0"/>
          </a:p>
        </p:txBody>
      </p:sp>
      <p:sp>
        <p:nvSpPr>
          <p:cNvPr id="2" name="Content Placeholder 1">
            <a:extLst>
              <a:ext uri="{FF2B5EF4-FFF2-40B4-BE49-F238E27FC236}">
                <a16:creationId xmlns:a16="http://schemas.microsoft.com/office/drawing/2014/main" id="{9F52ACE4-1574-42D4-8A83-9350C586181D}"/>
              </a:ext>
            </a:extLst>
          </p:cNvPr>
          <p:cNvSpPr>
            <a:spLocks noGrp="1"/>
          </p:cNvSpPr>
          <p:nvPr>
            <p:ph sz="half" idx="2"/>
          </p:nvPr>
        </p:nvSpPr>
        <p:spPr>
          <a:xfrm>
            <a:off x="648361" y="1482846"/>
            <a:ext cx="6463639" cy="4559181"/>
          </a:xfrm>
        </p:spPr>
        <p:txBody>
          <a:bodyPr/>
          <a:lstStyle/>
          <a:p>
            <a:r>
              <a:rPr lang="en-US" sz="2200" dirty="0"/>
              <a:t>To Take Notes during a Meeting</a:t>
            </a:r>
          </a:p>
          <a:p>
            <a:pPr lvl="1"/>
            <a:r>
              <a:rPr lang="en-US" sz="2200" dirty="0"/>
              <a:t>Within the meeting, click the More actions button</a:t>
            </a:r>
          </a:p>
          <a:p>
            <a:pPr lvl="1"/>
            <a:r>
              <a:rPr lang="en-US" sz="2200" dirty="0"/>
              <a:t>Click Meeting notes on the More actions menu </a:t>
            </a:r>
          </a:p>
          <a:p>
            <a:pPr lvl="1"/>
            <a:r>
              <a:rPr lang="en-US" sz="2200" dirty="0"/>
              <a:t>Click the Take notes button in the Meeting Notes pane</a:t>
            </a:r>
          </a:p>
          <a:p>
            <a:pPr lvl="1"/>
            <a:r>
              <a:rPr lang="en-US" sz="2200" dirty="0"/>
              <a:t>Click below the Notes heading and type the desired notes in the notes area</a:t>
            </a:r>
          </a:p>
          <a:p>
            <a:pPr lvl="1"/>
            <a:r>
              <a:rPr lang="en-US" sz="2200" dirty="0"/>
              <a:t>Click the Join button to close the Meeting Notes tab</a:t>
            </a:r>
          </a:p>
        </p:txBody>
      </p:sp>
      <p:pic>
        <p:nvPicPr>
          <p:cNvPr id="7" name="Content Placeholder 6" descr="Meeting notes pane with arrows pointing to meeting notes title and take notes button.">
            <a:extLst>
              <a:ext uri="{FF2B5EF4-FFF2-40B4-BE49-F238E27FC236}">
                <a16:creationId xmlns:a16="http://schemas.microsoft.com/office/drawing/2014/main" id="{F8E3E381-CBB5-4876-85A5-9C6152907B37}"/>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112000" y="1639169"/>
            <a:ext cx="4898994" cy="4246533"/>
          </a:xfrm>
        </p:spPr>
      </p:pic>
    </p:spTree>
    <p:custDataLst>
      <p:tags r:id="rId1"/>
    </p:custDataLst>
    <p:extLst>
      <p:ext uri="{BB962C8B-B14F-4D97-AF65-F5344CB8AC3E}">
        <p14:creationId xmlns:p14="http://schemas.microsoft.com/office/powerpoint/2010/main" val="164098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31315"/>
            <a:ext cx="11241915" cy="1082217"/>
          </a:xfrm>
        </p:spPr>
        <p:txBody>
          <a:bodyPr/>
          <a:lstStyle/>
          <a:p>
            <a:r>
              <a:rPr lang="en-US" dirty="0"/>
              <a:t>Taking Notes and Sharing Files in a Meeting </a:t>
            </a:r>
            <a:br>
              <a:rPr lang="en-US" dirty="0"/>
            </a:br>
            <a:endParaRPr lang="en-US" dirty="0"/>
          </a:p>
        </p:txBody>
      </p:sp>
      <p:sp>
        <p:nvSpPr>
          <p:cNvPr id="2" name="Content Placeholder 1">
            <a:extLst>
              <a:ext uri="{FF2B5EF4-FFF2-40B4-BE49-F238E27FC236}">
                <a16:creationId xmlns:a16="http://schemas.microsoft.com/office/drawing/2014/main" id="{84DA567C-B4EE-4286-9FDB-9EF371A54ACF}"/>
              </a:ext>
            </a:extLst>
          </p:cNvPr>
          <p:cNvSpPr>
            <a:spLocks noGrp="1"/>
          </p:cNvSpPr>
          <p:nvPr>
            <p:ph sz="half" idx="2"/>
          </p:nvPr>
        </p:nvSpPr>
        <p:spPr>
          <a:xfrm>
            <a:off x="275733" y="1338943"/>
            <a:ext cx="6174560" cy="4736037"/>
          </a:xfrm>
        </p:spPr>
        <p:txBody>
          <a:bodyPr/>
          <a:lstStyle/>
          <a:p>
            <a:r>
              <a:rPr lang="en-US" sz="2000" dirty="0"/>
              <a:t>To Share a File in Chat during a Meeting</a:t>
            </a:r>
          </a:p>
          <a:p>
            <a:pPr lvl="1"/>
            <a:r>
              <a:rPr lang="en-US" sz="2000" dirty="0"/>
              <a:t>Within the meeting, click the Chat button to display the Meeting chat pane</a:t>
            </a:r>
          </a:p>
          <a:p>
            <a:pPr lvl="1"/>
            <a:r>
              <a:rPr lang="en-US" sz="2000" dirty="0"/>
              <a:t>Click the Attach icon</a:t>
            </a:r>
          </a:p>
          <a:p>
            <a:pPr lvl="1"/>
            <a:r>
              <a:rPr lang="en-US" sz="2000" dirty="0"/>
              <a:t>Click the desired upload option to display the Open dialog box and select a file</a:t>
            </a:r>
          </a:p>
          <a:p>
            <a:pPr lvl="1"/>
            <a:r>
              <a:rPr lang="en-US" sz="2000" dirty="0"/>
              <a:t>Click the Open button</a:t>
            </a:r>
          </a:p>
          <a:p>
            <a:pPr lvl="1"/>
            <a:r>
              <a:rPr lang="en-US" sz="2000" dirty="0"/>
              <a:t>Click the Send button</a:t>
            </a:r>
          </a:p>
          <a:p>
            <a:pPr lvl="1"/>
            <a:r>
              <a:rPr lang="en-US" sz="2000" dirty="0"/>
              <a:t>Click the Close right pane button to close the meeting</a:t>
            </a:r>
          </a:p>
          <a:p>
            <a:endParaRPr lang="en-US" sz="2000" dirty="0"/>
          </a:p>
        </p:txBody>
      </p:sp>
      <p:pic>
        <p:nvPicPr>
          <p:cNvPr id="6" name="Content Placeholder 5" descr="Chat window with arrows pointing to upload from my computer option and attach icon. ">
            <a:extLst>
              <a:ext uri="{FF2B5EF4-FFF2-40B4-BE49-F238E27FC236}">
                <a16:creationId xmlns:a16="http://schemas.microsoft.com/office/drawing/2014/main" id="{50CA8109-9A60-4516-8116-78D4BBC6A6CB}"/>
              </a:ext>
            </a:extLst>
          </p:cNvPr>
          <p:cNvPicPr>
            <a:picLocks noGrp="1" noChangeAspect="1"/>
          </p:cNvPicPr>
          <p:nvPr>
            <p:ph sz="half" idx="1"/>
          </p:nvPr>
        </p:nvPicPr>
        <p:blipFill>
          <a:blip r:embed="rId4"/>
          <a:stretch>
            <a:fillRect/>
          </a:stretch>
        </p:blipFill>
        <p:spPr>
          <a:xfrm>
            <a:off x="6674069" y="3314484"/>
            <a:ext cx="5319774" cy="2262844"/>
          </a:xfrm>
        </p:spPr>
      </p:pic>
    </p:spTree>
    <p:custDataLst>
      <p:tags r:id="rId1"/>
    </p:custDataLst>
    <p:extLst>
      <p:ext uri="{BB962C8B-B14F-4D97-AF65-F5344CB8AC3E}">
        <p14:creationId xmlns:p14="http://schemas.microsoft.com/office/powerpoint/2010/main" val="4261277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
        <a:cs typeface=""/>
      </a:majorFont>
      <a:minorFont>
        <a:latin typeface="Work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A11y_PPT_Template_Cengage_020221</Template>
  <TotalTime>4</TotalTime>
  <Words>1846</Words>
  <Application>Microsoft Office PowerPoint</Application>
  <PresentationFormat>Widescreen</PresentationFormat>
  <Paragraphs>206</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Wingdings</vt:lpstr>
      <vt:lpstr>Work Sans</vt:lpstr>
      <vt:lpstr>Work Sans </vt:lpstr>
      <vt:lpstr>Optimized Template Master</vt:lpstr>
      <vt:lpstr>Microsoft Teams 365</vt:lpstr>
      <vt:lpstr>Building an Effective Teams Environment</vt:lpstr>
      <vt:lpstr>Meeting Options</vt:lpstr>
      <vt:lpstr>Meeting Options</vt:lpstr>
      <vt:lpstr>Fostering Teamwork within Microsoft Teams</vt:lpstr>
      <vt:lpstr>Fostering Teamwork within Microsoft Teams</vt:lpstr>
      <vt:lpstr>Taking Notes and Sharing Files in a Meeting </vt:lpstr>
      <vt:lpstr>Taking Notes and Sharing Files in a Meeting </vt:lpstr>
      <vt:lpstr>Taking Notes and Sharing Files in a Meeting  </vt:lpstr>
      <vt:lpstr>Collaborating on Microsoft Whiteboard  </vt:lpstr>
      <vt:lpstr>Collaborating on Microsoft Whiteboard</vt:lpstr>
      <vt:lpstr>Collaborating on Microsoft Whiteboard </vt:lpstr>
      <vt:lpstr>Collaborating on Microsoft Whiteboard </vt:lpstr>
      <vt:lpstr>Collaborating on Microsoft Whiteboard </vt:lpstr>
      <vt:lpstr>Managing Breakout Room </vt:lpstr>
      <vt:lpstr>Managing Breakout Rooms </vt:lpstr>
      <vt:lpstr>Managing Breakout Rooms</vt:lpstr>
      <vt:lpstr>Managing Breakout Rooms</vt:lpstr>
      <vt:lpstr>Setting Your Status and Customizing Your Settings </vt:lpstr>
      <vt:lpstr>Setting Your Status and Customizing Your Settings </vt:lpstr>
      <vt:lpstr>Setting Your Status and Customizing Your Settings </vt:lpstr>
      <vt:lpstr>Setting Your Status and Customizing Your Settings </vt:lpstr>
      <vt:lpstr>Setting Your Status and Customizing Your Settings </vt:lpstr>
      <vt:lpstr>Knowledge Check Activity</vt:lpstr>
      <vt:lpstr>Knowledge Check Activity: Answer</vt:lpstr>
      <vt:lpstr>Extending Team Channels with Apps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Kendra Evensvold</cp:lastModifiedBy>
  <cp:revision>4</cp:revision>
  <dcterms:created xsi:type="dcterms:W3CDTF">2022-12-09T15:44:23Z</dcterms:created>
  <dcterms:modified xsi:type="dcterms:W3CDTF">2025-08-17T02:00:45Z</dcterms:modified>
</cp:coreProperties>
</file>