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8" r:id="rId4"/>
  </p:sldMasterIdLst>
  <p:notesMasterIdLst>
    <p:notesMasterId r:id="rId17"/>
  </p:notesMasterIdLst>
  <p:handoutMasterIdLst>
    <p:handoutMasterId r:id="rId18"/>
  </p:handoutMasterIdLst>
  <p:sldIdLst>
    <p:sldId id="256" r:id="rId5"/>
    <p:sldId id="257" r:id="rId6"/>
    <p:sldId id="271" r:id="rId7"/>
    <p:sldId id="259" r:id="rId8"/>
    <p:sldId id="272" r:id="rId9"/>
    <p:sldId id="261" r:id="rId10"/>
    <p:sldId id="262" r:id="rId11"/>
    <p:sldId id="263" r:id="rId12"/>
    <p:sldId id="265" r:id="rId13"/>
    <p:sldId id="267" r:id="rId14"/>
    <p:sldId id="268" r:id="rId15"/>
    <p:sldId id="26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555555"/>
    <a:srgbClr val="0D9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DCCF57-7989-4456-8AED-943B57DC423B}" v="3" dt="2025-06-30T14:57:38.871"/>
    <p1510:client id="{CA959EA0-0A95-4C29-BA99-EFB29F111BDD}" v="7" dt="2025-06-30T15:33:07.8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614" autoAdjust="0"/>
  </p:normalViewPr>
  <p:slideViewPr>
    <p:cSldViewPr snapToGrid="0">
      <p:cViewPr varScale="1">
        <p:scale>
          <a:sx n="65" d="100"/>
          <a:sy n="65" d="100"/>
        </p:scale>
        <p:origin x="1258" y="3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4CACDF-390F-43BE-A7B0-8EB2ED18770D}" type="datetimeFigureOut">
              <a:rPr lang="en-US" smtClean="0"/>
              <a:t>12/18/2025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9258310-AC33-46E4-81F1-08D666D0F563}" type="slidenum">
              <a:rPr lang="en-US" smtClean="0"/>
              <a:t>‹#›</a:t>
            </a:fld>
            <a:endParaRPr lang="en-US"/>
          </a:p>
        </p:txBody>
      </p:sp>
    </p:spTree>
    <p:extLst>
      <p:ext uri="{BB962C8B-B14F-4D97-AF65-F5344CB8AC3E}">
        <p14:creationId xmlns:p14="http://schemas.microsoft.com/office/powerpoint/2010/main" val="1216660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1B8BEA-CB26-4A19-9B7A-23C02BD23801}" type="datetimeFigureOut">
              <a:rPr lang="en-US" smtClean="0"/>
              <a:t>12/18/2025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41B0B9-DAF5-46F9-9463-94F7BFA26954}" type="slidenum">
              <a:rPr lang="en-US" smtClean="0"/>
              <a:t>‹#›</a:t>
            </a:fld>
            <a:endParaRPr lang="en-US"/>
          </a:p>
        </p:txBody>
      </p:sp>
    </p:spTree>
    <p:extLst>
      <p:ext uri="{BB962C8B-B14F-4D97-AF65-F5344CB8AC3E}">
        <p14:creationId xmlns:p14="http://schemas.microsoft.com/office/powerpoint/2010/main" val="188102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rstechnica.com/information&#8208;technology/2016/09/botnet&#8208;of&#8208;145kcameras-reportedly&#8208;deliver&#8208;internets&#8208;biggest&#8208;ddos&#8208;ever/"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41B0B9-DAF5-46F9-9463-94F7BFA269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914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 each of these CIA example slides there is a story to help the students understand how these breaches look in real life.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First real life example on a breach of CIA is loss of confidentiality, stolen data that was made public. Well, in 2013 Edward Snowdon was a contractor for the NSA, the national security agency. And he stole data that he felt should be public, and then gave it to WikiLeaks which published it online. So, this is a perfect example of loss of confidentiality. What he did is also known as Doxxing, a term to describe where you expose documents or private information. You can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doxx</a:t>
            </a:r>
            <a:r>
              <a:rPr lang="en-US" sz="1800" dirty="0">
                <a:effectLst/>
                <a:latin typeface="Calibri" panose="020F0502020204030204" pitchFamily="34" charset="0"/>
                <a:ea typeface="Calibri" panose="020F0502020204030204" pitchFamily="34" charset="0"/>
                <a:cs typeface="Times New Roman" panose="02020603050405020304" pitchFamily="18" charset="0"/>
              </a:rPr>
              <a:t> somebody, celebrities have been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doxxed</a:t>
            </a:r>
            <a:r>
              <a:rPr lang="en-US" sz="1800" dirty="0">
                <a:effectLst/>
                <a:latin typeface="Calibri" panose="020F0502020204030204" pitchFamily="34" charset="0"/>
                <a:ea typeface="Calibri" panose="020F0502020204030204" pitchFamily="34" charset="0"/>
                <a:cs typeface="Times New Roman" panose="02020603050405020304" pitchFamily="18" charset="0"/>
              </a:rPr>
              <a:t>, it's kind of like a threat or blackmail. A private doxxing is usually done in terms of getting out people's private phone number, or private home address .  So, loss of confidentiality can be from corporate or government data being made public or just from your own personal private data being made public But everything else is probably the most famous recent example of a loss of confidentiality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Reference NY Times article</a:t>
            </a:r>
          </a:p>
          <a:p>
            <a:pPr marL="0" marR="0">
              <a:lnSpc>
                <a:spcPct val="107000"/>
              </a:lnSpc>
              <a:spcBef>
                <a:spcPts val="0"/>
              </a:spcBef>
              <a:spcAft>
                <a:spcPts val="800"/>
              </a:spcAft>
            </a:pPr>
            <a:r>
              <a:rPr lang="en-US" sz="1800" u="non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https://www.nytimes.com/2013/06/10/us/former-cia-worker-says-he-leaked-surveillance-data.html</a:t>
            </a:r>
            <a:r>
              <a:rPr lang="en-US" sz="1800" u="none"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Ask students if they can think of other current event examples where the confidentiality of data is an issue.</a:t>
            </a:r>
          </a:p>
          <a:p>
            <a:endParaRPr lang="en-US" dirty="0"/>
          </a:p>
        </p:txBody>
      </p:sp>
      <p:sp>
        <p:nvSpPr>
          <p:cNvPr id="4" name="Slide Number Placeholder 3"/>
          <p:cNvSpPr>
            <a:spLocks noGrp="1"/>
          </p:cNvSpPr>
          <p:nvPr>
            <p:ph type="sldNum" sz="quarter" idx="5"/>
          </p:nvPr>
        </p:nvSpPr>
        <p:spPr/>
        <p:txBody>
          <a:bodyPr/>
          <a:lstStyle/>
          <a:p>
            <a:fld id="{C741B0B9-DAF5-46F9-9463-94F7BFA26954}" type="slidenum">
              <a:rPr lang="en-US" smtClean="0"/>
              <a:t>10</a:t>
            </a:fld>
            <a:endParaRPr lang="en-US"/>
          </a:p>
        </p:txBody>
      </p:sp>
    </p:spTree>
    <p:extLst>
      <p:ext uri="{BB962C8B-B14F-4D97-AF65-F5344CB8AC3E}">
        <p14:creationId xmlns:p14="http://schemas.microsoft.com/office/powerpoint/2010/main" val="838572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of my favorite examples of a CIA loss of integrity breach is Stuxnet, which we'll talk about more in the malware section. But it's a perfect example of how data that's corrupted or modified can have tremendous consequences. So, somebody wrote some code called the Stuxnet worm, which was targeted at the Iranian nuclear facilities. It specifically was intended to keep the Iranians from processing uranium to make it weapons grade. The code was intended to only activate if it ended up on computers that were in the Iranian nuclear facility. And what it did was it modified the centrifuge machine speed so that it went so fast that they essentially broke. And the Iranians had to keep replacing the centrifuge machines, because they basically didn't realize that it was code that was causing this problem and not some sort of physical problem. So, highly effective use of loss of integrity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Reference Wired Article: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https://www.wired.com/2014/11/countdown-to-zero-day-stuxnet/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Ask students if they can think of other current event examples where the integrity of data is an issue.</a:t>
            </a:r>
          </a:p>
          <a:p>
            <a:endParaRPr lang="en-US" dirty="0"/>
          </a:p>
        </p:txBody>
      </p:sp>
      <p:sp>
        <p:nvSpPr>
          <p:cNvPr id="4" name="Slide Number Placeholder 3"/>
          <p:cNvSpPr>
            <a:spLocks noGrp="1"/>
          </p:cNvSpPr>
          <p:nvPr>
            <p:ph type="sldNum" sz="quarter" idx="5"/>
          </p:nvPr>
        </p:nvSpPr>
        <p:spPr/>
        <p:txBody>
          <a:bodyPr/>
          <a:lstStyle/>
          <a:p>
            <a:fld id="{C741B0B9-DAF5-46F9-9463-94F7BFA26954}" type="slidenum">
              <a:rPr lang="en-US" smtClean="0"/>
              <a:t>11</a:t>
            </a:fld>
            <a:endParaRPr lang="en-US"/>
          </a:p>
        </p:txBody>
      </p:sp>
    </p:spTree>
    <p:extLst>
      <p:ext uri="{BB962C8B-B14F-4D97-AF65-F5344CB8AC3E}">
        <p14:creationId xmlns:p14="http://schemas.microsoft.com/office/powerpoint/2010/main" val="15323973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Finally, here’s a breach of CIA example that addresses Loss of Availability, remember that’s when data becomes inaccessible and one of the most common reasons for that is a Distributed Denial of Service attack, a DDOS attack. Malicious actors often want to “take down” the websites of their competitors or just people who make them mad. One way to do this is with a DDOS which is when you send a website so many requests that it’s like hitting them with a firehose. They collapse from too much traffic hitting the site. In 2016, Brian Krebs, a well‐known cybersecurity reporter, wrote a blog identifying the two creators of a DDOS‐for‐hire service. That made the malicious actors super mad and they turned the firehose on him which turned out to be the biggest DDOS ever seen on the internet at the time. They reached massive size by infecting home routers and cameras with the Mirai malware, turning them into a global botnet of small devices. The malicious actors commanded the botnet to send traffic to Krebsonsecurity.com, hitting the site with over 650Gbs for days. Now Krebs gets hit with DDOS attacks pretty regularly but he had been shielded by Akamai, a cybersecurity protection firm. But Akamai actually had to protection for drop Krebs because this massive attack was draining all their resources. Krebs was saved when Google Project Shield agreed to take on his protection. Project Shield is a free service that defends news, human rights and election monitoring sites from DDoS attacks. With Project Shield’s ability to take on gigantic traffic, Krebs’ website came back online and was again Available. We’ll hear lots more about the Mirai botnet and Project Shield later in this course.</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Reference </a:t>
            </a:r>
            <a:r>
              <a:rPr lang="en-US" sz="1800" err="1">
                <a:effectLst/>
                <a:latin typeface="Calibri" panose="020F0502020204030204" pitchFamily="34" charset="0"/>
                <a:ea typeface="Calibri" panose="020F0502020204030204" pitchFamily="34" charset="0"/>
                <a:cs typeface="Times New Roman" panose="02020603050405020304" pitchFamily="18" charset="0"/>
              </a:rPr>
              <a:t>ArsTechnica</a:t>
            </a:r>
            <a:r>
              <a:rPr lang="en-US" sz="1800">
                <a:effectLst/>
                <a:latin typeface="Calibri" panose="020F0502020204030204" pitchFamily="34" charset="0"/>
                <a:ea typeface="Calibri" panose="020F0502020204030204" pitchFamily="34" charset="0"/>
                <a:cs typeface="Times New Roman" panose="02020603050405020304" pitchFamily="18" charset="0"/>
              </a:rPr>
              <a:t> article:</a:t>
            </a:r>
          </a:p>
          <a:p>
            <a:pPr marL="0" marR="0">
              <a:lnSpc>
                <a:spcPct val="107000"/>
              </a:lnSpc>
              <a:spcBef>
                <a:spcPts val="0"/>
              </a:spcBef>
              <a:spcAft>
                <a:spcPts val="800"/>
              </a:spcAft>
            </a:pPr>
            <a:r>
              <a:rPr lang="en-US">
                <a:hlinkClick r:id="rId3">
                  <a:extLst>
                    <a:ext uri="{A12FA001-AC4F-418D-AE19-62706E023703}">
                      <ahyp:hlinkClr xmlns:ahyp="http://schemas.microsoft.com/office/drawing/2018/hyperlinkcolor" val="tx"/>
                    </a:ext>
                  </a:extLst>
                </a:hlinkClick>
              </a:rPr>
              <a:t>https://arstechnica.com/information‐technology/2016/09/botnet‐of‐145kcameras-reportedly‐deliver‐internets‐biggest‐ddos‐ever/</a:t>
            </a:r>
            <a:r>
              <a:rPr lang="en-US"/>
              <a:t> </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Ask students if they can think of other current event examples where the availability of data is an issue.</a:t>
            </a:r>
          </a:p>
          <a:p>
            <a:pPr marL="0" marR="0">
              <a:lnSpc>
                <a:spcPct val="107000"/>
              </a:lnSpc>
              <a:spcBef>
                <a:spcPts val="0"/>
              </a:spcBef>
              <a:spcAft>
                <a:spcPts val="800"/>
              </a:spcAft>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C741B0B9-DAF5-46F9-9463-94F7BFA26954}" type="slidenum">
              <a:rPr lang="en-US" smtClean="0"/>
              <a:t>12</a:t>
            </a:fld>
            <a:endParaRPr lang="en-US"/>
          </a:p>
        </p:txBody>
      </p:sp>
    </p:spTree>
    <p:extLst>
      <p:ext uri="{BB962C8B-B14F-4D97-AF65-F5344CB8AC3E}">
        <p14:creationId xmlns:p14="http://schemas.microsoft.com/office/powerpoint/2010/main" val="2630323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goal and actions of cybersecurity can be simplified to a formula or even to a sports cheer: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do we want? Protection! How will we get it? Prevention and Detection and Response! Go Team!</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To be more specific, Prevention is anything we can do ahead of time to avoid an attack ‐ like selecting a strong operating system or putting a lock on the server room door or antivirus scans. Detection is what we can do while the system is running so that we will know that an attack is either imminent or is currently happening – alarms and event logs, even spam filters fall into this category. And finally, Response is what we can do when the previous methods have failed – there has been a breach or an attack, how can we recover and / or find the culprit. Response actually falls in the category of Digital Forensics so it will not be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covered very much in this class. Our focus will be on the security techniques that achieve Prevention and Detection.</a:t>
            </a:r>
          </a:p>
          <a:p>
            <a:endParaRPr lang="en-US" sz="1200" dirty="0"/>
          </a:p>
        </p:txBody>
      </p:sp>
      <p:sp>
        <p:nvSpPr>
          <p:cNvPr id="4" name="Slide Number Placeholder 3"/>
          <p:cNvSpPr>
            <a:spLocks noGrp="1"/>
          </p:cNvSpPr>
          <p:nvPr>
            <p:ph type="sldNum" sz="quarter" idx="5"/>
          </p:nvPr>
        </p:nvSpPr>
        <p:spPr/>
        <p:txBody>
          <a:bodyPr/>
          <a:lstStyle/>
          <a:p>
            <a:fld id="{C741B0B9-DAF5-46F9-9463-94F7BFA26954}" type="slidenum">
              <a:rPr lang="en-US" smtClean="0"/>
              <a:t>2</a:t>
            </a:fld>
            <a:endParaRPr lang="en-US"/>
          </a:p>
        </p:txBody>
      </p:sp>
    </p:spTree>
    <p:extLst>
      <p:ext uri="{BB962C8B-B14F-4D97-AF65-F5344CB8AC3E}">
        <p14:creationId xmlns:p14="http://schemas.microsoft.com/office/powerpoint/2010/main" val="4226752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F6A62E-8025-C86E-44BF-1954B9C338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29D8FB-880F-0B6C-41D1-678CAF8585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59833B-62B7-2181-2E89-89573684858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A more complicated visualization of the previous slide is provided by our US Government. In 2013 President Obama directed the U.S. National Institute of Science and Technology (NIST) to work with industry to develop a cybersecurity “framework”. The idea was to put all the cybersecurity smart heads together to create a set of guidelines that could be distributed to companies that didn’t have cybersecurity expertise. This would help more companies get up to speed on how to protect themselves and also create a set of best practices for everyone to use. The project has been very successful, primarily because NIST has traditionally been a reliable source of technical expertise. Long before the Framework, the NIST Computer Security Division website has provided documents and guidance on securing systems. https://www.nist.gov. Whenever you are researching best practices for cybersecurity, this website should be one of your first stops.</a:t>
            </a:r>
          </a:p>
          <a:p>
            <a:endParaRPr lang="en-US"/>
          </a:p>
        </p:txBody>
      </p:sp>
      <p:sp>
        <p:nvSpPr>
          <p:cNvPr id="4" name="Slide Number Placeholder 3">
            <a:extLst>
              <a:ext uri="{FF2B5EF4-FFF2-40B4-BE49-F238E27FC236}">
                <a16:creationId xmlns:a16="http://schemas.microsoft.com/office/drawing/2014/main" id="{B0790CA8-166C-489D-7B6B-2DB71F158AC3}"/>
              </a:ext>
            </a:extLst>
          </p:cNvPr>
          <p:cNvSpPr>
            <a:spLocks noGrp="1"/>
          </p:cNvSpPr>
          <p:nvPr>
            <p:ph type="sldNum" sz="quarter" idx="5"/>
          </p:nvPr>
        </p:nvSpPr>
        <p:spPr/>
        <p:txBody>
          <a:bodyPr/>
          <a:lstStyle/>
          <a:p>
            <a:fld id="{C741B0B9-DAF5-46F9-9463-94F7BFA26954}" type="slidenum">
              <a:rPr lang="en-US" smtClean="0"/>
              <a:t>3</a:t>
            </a:fld>
            <a:endParaRPr lang="en-US"/>
          </a:p>
        </p:txBody>
      </p:sp>
    </p:spTree>
    <p:extLst>
      <p:ext uri="{BB962C8B-B14F-4D97-AF65-F5344CB8AC3E}">
        <p14:creationId xmlns:p14="http://schemas.microsoft.com/office/powerpoint/2010/main" val="2853078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This slide shows a graphical representation of the CIA Triad</a:t>
            </a:r>
          </a:p>
          <a:p>
            <a:endParaRPr lang="en-US"/>
          </a:p>
        </p:txBody>
      </p:sp>
      <p:sp>
        <p:nvSpPr>
          <p:cNvPr id="4" name="Slide Number Placeholder 3"/>
          <p:cNvSpPr>
            <a:spLocks noGrp="1"/>
          </p:cNvSpPr>
          <p:nvPr>
            <p:ph type="sldNum" sz="quarter" idx="5"/>
          </p:nvPr>
        </p:nvSpPr>
        <p:spPr/>
        <p:txBody>
          <a:bodyPr/>
          <a:lstStyle/>
          <a:p>
            <a:fld id="{C741B0B9-DAF5-46F9-9463-94F7BFA26954}" type="slidenum">
              <a:rPr lang="en-US" smtClean="0"/>
              <a:t>4</a:t>
            </a:fld>
            <a:endParaRPr lang="en-US"/>
          </a:p>
        </p:txBody>
      </p:sp>
    </p:spTree>
    <p:extLst>
      <p:ext uri="{BB962C8B-B14F-4D97-AF65-F5344CB8AC3E}">
        <p14:creationId xmlns:p14="http://schemas.microsoft.com/office/powerpoint/2010/main" val="1401006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47E49-49DE-D525-919D-C7900BE936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26C71C-9887-1AEF-812D-769C444979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C0B4025-3AE4-2011-54D7-D0E12BD2B830}"/>
              </a:ext>
            </a:extLst>
          </p:cNvPr>
          <p:cNvSpPr>
            <a:spLocks noGrp="1"/>
          </p:cNvSpPr>
          <p:nvPr>
            <p:ph type="body" idx="1"/>
          </p:nvPr>
        </p:nvSpPr>
        <p:spPr/>
        <p:txBody>
          <a:bodyPr/>
          <a:lstStyle/>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These three words are clearly familiar but how do they apply to data?</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1. Confidentiality – the data is not revealed to anyone except those it is meant for. Even if something isn’t super secret, there is a set group of people who should see the data and no one else should be able to.</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2. Integrity – most people think of this word in its common definition: “the quality of being honest and having strong moral principles; moral uprightness”. But in terms of data, we use the secondary definition for integrity:” the state of being whole and undivided”. By maintaining the integrity of data, we are ensuring that it stays in its original state and is neither changed nor damaged.</a:t>
            </a:r>
          </a:p>
          <a:p>
            <a:pPr marL="0" marR="0">
              <a:lnSpc>
                <a:spcPct val="107000"/>
              </a:lnSpc>
              <a:spcBef>
                <a:spcPts val="0"/>
              </a:spcBef>
              <a:spcAft>
                <a:spcPts val="800"/>
              </a:spcAft>
            </a:pPr>
            <a:r>
              <a:rPr lang="en-US" sz="1800">
                <a:effectLst/>
                <a:latin typeface="Calibri" panose="020F0502020204030204" pitchFamily="34" charset="0"/>
                <a:ea typeface="Calibri" panose="020F0502020204030204" pitchFamily="34" charset="0"/>
                <a:cs typeface="Times New Roman" panose="02020603050405020304" pitchFamily="18" charset="0"/>
              </a:rPr>
              <a:t>3. Availability – essentially this means I need the data to be there when I need it. If the data is stolen, goes offline, I can’t reach it, </a:t>
            </a:r>
            <a:r>
              <a:rPr lang="en-US" sz="1800" err="1">
                <a:effectLst/>
                <a:latin typeface="Calibri" panose="020F0502020204030204" pitchFamily="34" charset="0"/>
                <a:ea typeface="Calibri" panose="020F0502020204030204" pitchFamily="34" charset="0"/>
                <a:cs typeface="Times New Roman" panose="02020603050405020304" pitchFamily="18" charset="0"/>
              </a:rPr>
              <a:t>etc</a:t>
            </a:r>
            <a:r>
              <a:rPr lang="en-US" sz="1800">
                <a:effectLst/>
                <a:latin typeface="Calibri" panose="020F0502020204030204" pitchFamily="34" charset="0"/>
                <a:ea typeface="Calibri" panose="020F0502020204030204" pitchFamily="34" charset="0"/>
                <a:cs typeface="Times New Roman" panose="02020603050405020304" pitchFamily="18" charset="0"/>
              </a:rPr>
              <a:t> – then it is not available!</a:t>
            </a:r>
          </a:p>
          <a:p>
            <a:endParaRPr lang="en-US"/>
          </a:p>
        </p:txBody>
      </p:sp>
      <p:sp>
        <p:nvSpPr>
          <p:cNvPr id="4" name="Slide Number Placeholder 3">
            <a:extLst>
              <a:ext uri="{FF2B5EF4-FFF2-40B4-BE49-F238E27FC236}">
                <a16:creationId xmlns:a16="http://schemas.microsoft.com/office/drawing/2014/main" id="{FD822CD4-25EC-F152-E261-B7F74FF553AF}"/>
              </a:ext>
            </a:extLst>
          </p:cNvPr>
          <p:cNvSpPr>
            <a:spLocks noGrp="1"/>
          </p:cNvSpPr>
          <p:nvPr>
            <p:ph type="sldNum" sz="quarter" idx="5"/>
          </p:nvPr>
        </p:nvSpPr>
        <p:spPr/>
        <p:txBody>
          <a:bodyPr/>
          <a:lstStyle/>
          <a:p>
            <a:fld id="{C741B0B9-DAF5-46F9-9463-94F7BFA26954}" type="slidenum">
              <a:rPr lang="en-US" smtClean="0"/>
              <a:t>5</a:t>
            </a:fld>
            <a:endParaRPr lang="en-US"/>
          </a:p>
        </p:txBody>
      </p:sp>
    </p:spTree>
    <p:extLst>
      <p:ext uri="{BB962C8B-B14F-4D97-AF65-F5344CB8AC3E}">
        <p14:creationId xmlns:p14="http://schemas.microsoft.com/office/powerpoint/2010/main" val="2201495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This slide shows confidentiality and how it’s broken here because the malicious actor can gain information from the employees and share it to the newspaper</a:t>
            </a:r>
          </a:p>
          <a:p>
            <a:endParaRPr lang="en-US"/>
          </a:p>
        </p:txBody>
      </p:sp>
      <p:sp>
        <p:nvSpPr>
          <p:cNvPr id="4" name="Slide Number Placeholder 3"/>
          <p:cNvSpPr>
            <a:spLocks noGrp="1"/>
          </p:cNvSpPr>
          <p:nvPr>
            <p:ph type="sldNum" sz="quarter" idx="5"/>
          </p:nvPr>
        </p:nvSpPr>
        <p:spPr/>
        <p:txBody>
          <a:bodyPr/>
          <a:lstStyle/>
          <a:p>
            <a:fld id="{C741B0B9-DAF5-46F9-9463-94F7BFA26954}" type="slidenum">
              <a:rPr lang="en-US" smtClean="0"/>
              <a:t>6</a:t>
            </a:fld>
            <a:endParaRPr lang="en-US"/>
          </a:p>
        </p:txBody>
      </p:sp>
    </p:spTree>
    <p:extLst>
      <p:ext uri="{BB962C8B-B14F-4D97-AF65-F5344CB8AC3E}">
        <p14:creationId xmlns:p14="http://schemas.microsoft.com/office/powerpoint/2010/main" val="40716476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This slide shows an example of when integrity is breached when the malicious actor changes the date of the launch that is told to the other employee</a:t>
            </a:r>
          </a:p>
        </p:txBody>
      </p:sp>
      <p:sp>
        <p:nvSpPr>
          <p:cNvPr id="4" name="Slide Number Placeholder 3"/>
          <p:cNvSpPr>
            <a:spLocks noGrp="1"/>
          </p:cNvSpPr>
          <p:nvPr>
            <p:ph type="sldNum" sz="quarter" idx="5"/>
          </p:nvPr>
        </p:nvSpPr>
        <p:spPr/>
        <p:txBody>
          <a:bodyPr/>
          <a:lstStyle/>
          <a:p>
            <a:fld id="{C741B0B9-DAF5-46F9-9463-94F7BFA26954}" type="slidenum">
              <a:rPr lang="en-US" smtClean="0"/>
              <a:t>7</a:t>
            </a:fld>
            <a:endParaRPr lang="en-US"/>
          </a:p>
        </p:txBody>
      </p:sp>
    </p:spTree>
    <p:extLst>
      <p:ext uri="{BB962C8B-B14F-4D97-AF65-F5344CB8AC3E}">
        <p14:creationId xmlns:p14="http://schemas.microsoft.com/office/powerpoint/2010/main" val="1798594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This slide shows a loss of availability where the two employees are unable to communicate with each other</a:t>
            </a:r>
          </a:p>
          <a:p>
            <a:endParaRPr lang="en-US"/>
          </a:p>
        </p:txBody>
      </p:sp>
      <p:sp>
        <p:nvSpPr>
          <p:cNvPr id="4" name="Slide Number Placeholder 3"/>
          <p:cNvSpPr>
            <a:spLocks noGrp="1"/>
          </p:cNvSpPr>
          <p:nvPr>
            <p:ph type="sldNum" sz="quarter" idx="5"/>
          </p:nvPr>
        </p:nvSpPr>
        <p:spPr/>
        <p:txBody>
          <a:bodyPr/>
          <a:lstStyle/>
          <a:p>
            <a:fld id="{C741B0B9-DAF5-46F9-9463-94F7BFA26954}" type="slidenum">
              <a:rPr lang="en-US" smtClean="0"/>
              <a:t>8</a:t>
            </a:fld>
            <a:endParaRPr lang="en-US"/>
          </a:p>
        </p:txBody>
      </p:sp>
    </p:spTree>
    <p:extLst>
      <p:ext uri="{BB962C8B-B14F-4D97-AF65-F5344CB8AC3E}">
        <p14:creationId xmlns:p14="http://schemas.microsoft.com/office/powerpoint/2010/main" val="18605347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effectLst/>
                <a:latin typeface="Calibri" panose="020F0502020204030204" pitchFamily="34" charset="0"/>
                <a:ea typeface="Calibri" panose="020F0502020204030204" pitchFamily="34" charset="0"/>
                <a:cs typeface="Times New Roman" panose="02020603050405020304" pitchFamily="18" charset="0"/>
              </a:rPr>
              <a:t>The public view of cybersecurity is that there is a blanket approach to securing all data. But in fact, there are many different facets to examine before applying the correct type of security. One of those facets is the “state” of the data ‐ if it is in storage, then we can use a certain type of encryption and put certain types of alarms and access controls on it for when someone tries to touch it. If the data is moving across the Internet dynamically, then a completely different type of encryption would be used and methods like firewalls would be used. You see the point ‐ security changes when the data is at rest, in transit or in use.</a:t>
            </a:r>
          </a:p>
          <a:p>
            <a:endParaRPr lang="en-US"/>
          </a:p>
        </p:txBody>
      </p:sp>
      <p:sp>
        <p:nvSpPr>
          <p:cNvPr id="4" name="Slide Number Placeholder 3"/>
          <p:cNvSpPr>
            <a:spLocks noGrp="1"/>
          </p:cNvSpPr>
          <p:nvPr>
            <p:ph type="sldNum" sz="quarter" idx="5"/>
          </p:nvPr>
        </p:nvSpPr>
        <p:spPr/>
        <p:txBody>
          <a:bodyPr/>
          <a:lstStyle/>
          <a:p>
            <a:fld id="{C741B0B9-DAF5-46F9-9463-94F7BFA26954}" type="slidenum">
              <a:rPr lang="en-US" smtClean="0"/>
              <a:t>9</a:t>
            </a:fld>
            <a:endParaRPr lang="en-US"/>
          </a:p>
        </p:txBody>
      </p:sp>
    </p:spTree>
    <p:extLst>
      <p:ext uri="{BB962C8B-B14F-4D97-AF65-F5344CB8AC3E}">
        <p14:creationId xmlns:p14="http://schemas.microsoft.com/office/powerpoint/2010/main" val="37109074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76CBFDB-6F2F-408A-B4B5-E14287D8A7A4}" type="datetimeFigureOut">
              <a:rPr lang="en-US" smtClean="0"/>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E8E7A-3E60-45B7-8AC0-5DE38CCEAAAC}" type="slidenum">
              <a:rPr lang="en-US" smtClean="0"/>
              <a:t>‹#›</a:t>
            </a:fld>
            <a:endParaRPr lang="en-US"/>
          </a:p>
        </p:txBody>
      </p:sp>
    </p:spTree>
    <p:extLst>
      <p:ext uri="{BB962C8B-B14F-4D97-AF65-F5344CB8AC3E}">
        <p14:creationId xmlns:p14="http://schemas.microsoft.com/office/powerpoint/2010/main" val="15879850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851997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6CBFDB-6F2F-408A-B4B5-E14287D8A7A4}" type="datetimeFigureOut">
              <a:rPr lang="en-US" smtClean="0"/>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CE8E7A-3E60-45B7-8AC0-5DE38CCEAAAC}" type="slidenum">
              <a:rPr lang="en-US" smtClean="0"/>
              <a:t>‹#›</a:t>
            </a:fld>
            <a:endParaRPr lang="en-US"/>
          </a:p>
        </p:txBody>
      </p:sp>
    </p:spTree>
    <p:extLst>
      <p:ext uri="{BB962C8B-B14F-4D97-AF65-F5344CB8AC3E}">
        <p14:creationId xmlns:p14="http://schemas.microsoft.com/office/powerpoint/2010/main" val="14734118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D154B86-4800-0CCE-D06A-72A3FCD5674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0" y="171"/>
            <a:ext cx="12191999" cy="6857657"/>
          </a:xfrm>
          <a:prstGeom prst="rect">
            <a:avLst/>
          </a:prstGeom>
        </p:spPr>
      </p:pic>
      <p:sp>
        <p:nvSpPr>
          <p:cNvPr id="3" name="Subtitle 2"/>
          <p:cNvSpPr>
            <a:spLocks noGrp="1"/>
          </p:cNvSpPr>
          <p:nvPr>
            <p:ph type="subTitle" idx="1" hasCustomPrompt="1"/>
          </p:nvPr>
        </p:nvSpPr>
        <p:spPr>
          <a:xfrm>
            <a:off x="7606536" y="4489316"/>
            <a:ext cx="4306957" cy="2048446"/>
          </a:xfrm>
        </p:spPr>
        <p:txBody>
          <a:bodyPr/>
          <a:lstStyle>
            <a:lvl1pPr marL="0" indent="0" algn="r">
              <a:buNone/>
              <a:defRPr sz="2400" b="0" baseline="0">
                <a:solidFill>
                  <a:srgbClr val="33333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 name,</a:t>
            </a:r>
          </a:p>
          <a:p>
            <a:r>
              <a:rPr lang="en-US"/>
              <a:t>Job Title</a:t>
            </a:r>
          </a:p>
          <a:p>
            <a:r>
              <a:rPr lang="en-US"/>
              <a:t>Email</a:t>
            </a:r>
          </a:p>
          <a:p>
            <a:r>
              <a:rPr lang="en-US"/>
              <a:t>Date</a:t>
            </a:r>
          </a:p>
        </p:txBody>
      </p:sp>
      <p:sp>
        <p:nvSpPr>
          <p:cNvPr id="5" name="TextBox 4">
            <a:extLst>
              <a:ext uri="{FF2B5EF4-FFF2-40B4-BE49-F238E27FC236}">
                <a16:creationId xmlns:a16="http://schemas.microsoft.com/office/drawing/2014/main" id="{F59DF44D-1772-53FD-1D4E-5D25BA1180CA}"/>
              </a:ext>
            </a:extLst>
          </p:cNvPr>
          <p:cNvSpPr txBox="1"/>
          <p:nvPr/>
        </p:nvSpPr>
        <p:spPr>
          <a:xfrm>
            <a:off x="715224" y="2254311"/>
            <a:ext cx="7849354" cy="1323439"/>
          </a:xfrm>
          <a:prstGeom prst="rect">
            <a:avLst/>
          </a:prstGeom>
          <a:noFill/>
        </p:spPr>
        <p:txBody>
          <a:bodyPr wrap="square" rtlCol="0">
            <a:spAutoFit/>
          </a:bodyPr>
          <a:lstStyle/>
          <a:p>
            <a:r>
              <a:rPr lang="en-US" sz="8000" b="0">
                <a:solidFill>
                  <a:srgbClr val="333333"/>
                </a:solidFill>
                <a:latin typeface="+mn-lt"/>
              </a:rPr>
              <a:t>Cybersecurity</a:t>
            </a:r>
            <a:r>
              <a:rPr lang="en-US" sz="8000">
                <a:solidFill>
                  <a:srgbClr val="333333"/>
                </a:solidFill>
                <a:latin typeface="+mn-lt"/>
              </a:rPr>
              <a:t> 1</a:t>
            </a:r>
          </a:p>
        </p:txBody>
      </p:sp>
      <p:pic>
        <p:nvPicPr>
          <p:cNvPr id="7" name="Picture 6">
            <a:extLst>
              <a:ext uri="{FF2B5EF4-FFF2-40B4-BE49-F238E27FC236}">
                <a16:creationId xmlns:a16="http://schemas.microsoft.com/office/drawing/2014/main" id="{6F4C106C-1070-E1F8-C3FC-F561CED6CEB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39196" y="5710204"/>
            <a:ext cx="1107713" cy="1072367"/>
          </a:xfrm>
          <a:prstGeom prst="rect">
            <a:avLst/>
          </a:prstGeom>
        </p:spPr>
      </p:pic>
      <p:pic>
        <p:nvPicPr>
          <p:cNvPr id="8" name="Picture 7" descr="Text&#10;&#10;Description automatically generated">
            <a:extLst>
              <a:ext uri="{FF2B5EF4-FFF2-40B4-BE49-F238E27FC236}">
                <a16:creationId xmlns:a16="http://schemas.microsoft.com/office/drawing/2014/main" id="{2DBB52D7-CEED-0C25-D2DA-536A712878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6192" y="6218407"/>
            <a:ext cx="2743200" cy="608856"/>
          </a:xfrm>
          <a:prstGeom prst="rect">
            <a:avLst/>
          </a:prstGeom>
        </p:spPr>
      </p:pic>
    </p:spTree>
    <p:extLst>
      <p:ext uri="{BB962C8B-B14F-4D97-AF65-F5344CB8AC3E}">
        <p14:creationId xmlns:p14="http://schemas.microsoft.com/office/powerpoint/2010/main" val="14563580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9DECFD8B-CEF6-4419-B078-D5AD84982689}"/>
              </a:ext>
            </a:extLst>
          </p:cNvPr>
          <p:cNvSpPr>
            <a:spLocks noGrp="1"/>
          </p:cNvSpPr>
          <p:nvPr>
            <p:ph idx="1"/>
          </p:nvPr>
        </p:nvSpPr>
        <p:spPr>
          <a:xfrm>
            <a:off x="581192" y="717452"/>
            <a:ext cx="11029615" cy="5435153"/>
          </a:xfrm>
        </p:spPr>
        <p:txBody>
          <a:bodyPr anchor="t" anchorCtr="0"/>
          <a:lstStyle>
            <a:lvl1pPr>
              <a:defRPr sz="28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241658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1_1-Column">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1825626"/>
            <a:ext cx="10515600" cy="4215667"/>
          </a:xfrm>
          <a:prstGeom prst="rect">
            <a:avLst/>
          </a:prstGeom>
        </p:spPr>
        <p:txBody>
          <a:body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1648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854575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smtClean="0"/>
              <a:t>12/18/2025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032743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224793"/>
            <a:ext cx="5181600" cy="495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224793"/>
            <a:ext cx="5181600" cy="49521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12/18/2025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946232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236546"/>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060458"/>
            <a:ext cx="5157787" cy="393767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22815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052068"/>
            <a:ext cx="5183188" cy="39460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12/18/2025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
        <p:nvSpPr>
          <p:cNvPr id="10" name="Title 1"/>
          <p:cNvSpPr>
            <a:spLocks noGrp="1"/>
          </p:cNvSpPr>
          <p:nvPr>
            <p:ph type="title"/>
          </p:nvPr>
        </p:nvSpPr>
        <p:spPr>
          <a:xfrm>
            <a:off x="838200" y="172178"/>
            <a:ext cx="10515600" cy="1052615"/>
          </a:xfrm>
        </p:spPr>
        <p:txBody>
          <a:bodyPr/>
          <a:lstStyle/>
          <a:p>
            <a:r>
              <a:rPr lang="en-US"/>
              <a:t>Click to edit Master title style</a:t>
            </a:r>
          </a:p>
        </p:txBody>
      </p:sp>
    </p:spTree>
    <p:extLst>
      <p:ext uri="{BB962C8B-B14F-4D97-AF65-F5344CB8AC3E}">
        <p14:creationId xmlns:p14="http://schemas.microsoft.com/office/powerpoint/2010/main" val="486875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12/18/2025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1835407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12/18/2025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400638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478173"/>
            <a:ext cx="6172200" cy="53828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377309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461395"/>
            <a:ext cx="6172200" cy="5399656"/>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12/18/2025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2075632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5589253-F8A8-5C43-27E1-60298999BBDB}"/>
              </a:ext>
            </a:extLst>
          </p:cNvPr>
          <p:cNvPicPr>
            <a:picLocks noChangeAspect="1"/>
          </p:cNvPicPr>
          <p:nvPr/>
        </p:nvPicPr>
        <p:blipFill>
          <a:blip r:embed="rId16" cstate="print">
            <a:extLst>
              <a:ext uri="{28A0092B-C50C-407E-A947-70E740481C1C}">
                <a14:useLocalDpi xmlns:a14="http://schemas.microsoft.com/office/drawing/2010/main" val="0"/>
              </a:ext>
            </a:extLst>
          </a:blip>
          <a:srcRect/>
          <a:stretch/>
        </p:blipFill>
        <p:spPr>
          <a:xfrm>
            <a:off x="0" y="171"/>
            <a:ext cx="12192000" cy="6857657"/>
          </a:xfrm>
          <a:prstGeom prst="rect">
            <a:avLst/>
          </a:prstGeom>
        </p:spPr>
      </p:pic>
      <p:sp>
        <p:nvSpPr>
          <p:cNvPr id="2" name="Title Placeholder 1"/>
          <p:cNvSpPr>
            <a:spLocks noGrp="1"/>
          </p:cNvSpPr>
          <p:nvPr>
            <p:ph type="title"/>
          </p:nvPr>
        </p:nvSpPr>
        <p:spPr>
          <a:xfrm>
            <a:off x="838200" y="172178"/>
            <a:ext cx="10515600" cy="105261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233182"/>
            <a:ext cx="10515600" cy="49437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irce Bold" pitchFamily="34" charset="0"/>
              </a:defRPr>
            </a:lvl1pPr>
          </a:lstStyle>
          <a:p>
            <a:fld id="{E76CBFDB-6F2F-408A-B4B5-E14287D8A7A4}" type="datetimeFigureOut">
              <a:rPr lang="en-US" smtClean="0"/>
              <a:pPr/>
              <a:t>12/18/2025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l">
              <a:defRPr sz="1200">
                <a:solidFill>
                  <a:schemeClr val="tx1">
                    <a:tint val="75000"/>
                  </a:schemeClr>
                </a:solidFill>
                <a:latin typeface="Circe Bold"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irce Bold" pitchFamily="34" charset="0"/>
              </a:defRPr>
            </a:lvl1pPr>
          </a:lstStyle>
          <a:p>
            <a:fld id="{E5CE8E7A-3E60-45B7-8AC0-5DE38CCEAAAC}" type="slidenum">
              <a:rPr lang="en-US" smtClean="0"/>
              <a:pPr/>
              <a:t>‹#›</a:t>
            </a:fld>
            <a:endParaRPr lang="en-US"/>
          </a:p>
        </p:txBody>
      </p:sp>
      <p:pic>
        <p:nvPicPr>
          <p:cNvPr id="8" name="Picture 7">
            <a:extLst>
              <a:ext uri="{FF2B5EF4-FFF2-40B4-BE49-F238E27FC236}">
                <a16:creationId xmlns:a16="http://schemas.microsoft.com/office/drawing/2014/main" id="{81DF6416-982D-43C9-B401-568D3EF243C4}"/>
              </a:ext>
            </a:extLst>
          </p:cNvPr>
          <p:cNvPicPr>
            <a:picLocks noChangeAspect="1"/>
          </p:cNvPicPr>
          <p:nvPr/>
        </p:nvPicPr>
        <p:blipFill>
          <a:blip r:embed="rId17" cstate="print">
            <a:extLst>
              <a:ext uri="{28A0092B-C50C-407E-A947-70E740481C1C}">
                <a14:useLocalDpi xmlns:a14="http://schemas.microsoft.com/office/drawing/2010/main" val="0"/>
              </a:ext>
            </a:extLst>
          </a:blip>
          <a:srcRect/>
          <a:stretch/>
        </p:blipFill>
        <p:spPr>
          <a:xfrm>
            <a:off x="139196" y="5710204"/>
            <a:ext cx="1107713" cy="1072367"/>
          </a:xfrm>
          <a:prstGeom prst="rect">
            <a:avLst/>
          </a:prstGeom>
        </p:spPr>
      </p:pic>
      <p:pic>
        <p:nvPicPr>
          <p:cNvPr id="10" name="Picture 9" descr="Text&#10;&#10;Description automatically generated">
            <a:extLst>
              <a:ext uri="{FF2B5EF4-FFF2-40B4-BE49-F238E27FC236}">
                <a16:creationId xmlns:a16="http://schemas.microsoft.com/office/drawing/2014/main" id="{27B12B99-DB7B-197D-F2DF-1F43054C378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66192" y="6218407"/>
            <a:ext cx="2743200" cy="608856"/>
          </a:xfrm>
          <a:prstGeom prst="rect">
            <a:avLst/>
          </a:prstGeom>
        </p:spPr>
      </p:pic>
    </p:spTree>
    <p:extLst>
      <p:ext uri="{BB962C8B-B14F-4D97-AF65-F5344CB8AC3E}">
        <p14:creationId xmlns:p14="http://schemas.microsoft.com/office/powerpoint/2010/main" val="723965434"/>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www.nytimes.com/2013/06/10/us/former-cia-worker-says-he-leaked-surveillance-data.html?pagewanted=all"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7.jpeg"/><Relationship Id="rId7"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B31CE46-8925-411D-9FF3-D359FEF8782E}"/>
              </a:ext>
            </a:extLst>
          </p:cNvPr>
          <p:cNvSpPr txBox="1">
            <a:spLocks noGrp="1"/>
          </p:cNvSpPr>
          <p:nvPr>
            <p:ph type="title" idx="4294967295"/>
          </p:nvPr>
        </p:nvSpPr>
        <p:spPr>
          <a:xfrm>
            <a:off x="2212658" y="5082540"/>
            <a:ext cx="9910762" cy="108952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r>
              <a:rPr lang="en-US" sz="3600" b="1" dirty="0"/>
              <a:t>Unit 1 Foundations &amp; Threats</a:t>
            </a:r>
            <a:br>
              <a:rPr lang="en-US" sz="3600" b="1" dirty="0"/>
            </a:br>
            <a:r>
              <a:rPr kumimoji="0" lang="en-US" sz="3600" b="0" i="0" u="none" strike="noStrike" kern="1200" cap="none" spc="0" normalizeH="0" baseline="0" noProof="0" dirty="0">
                <a:ln>
                  <a:noFill/>
                </a:ln>
                <a:solidFill>
                  <a:schemeClr val="tx1"/>
                </a:solidFill>
                <a:effectLst/>
                <a:uLnTx/>
                <a:uFillTx/>
                <a:latin typeface="+mj-lt"/>
                <a:ea typeface="+mn-ea"/>
                <a:cs typeface="Arial"/>
              </a:rPr>
              <a:t>Section 1 - Intro to Security Concepts</a:t>
            </a:r>
            <a:endParaRPr kumimoji="0" lang="en-US" sz="1600" b="0" i="0" u="none" strike="noStrike" kern="1200" cap="none" spc="0" normalizeH="0" baseline="0" noProof="0" dirty="0">
              <a:ln>
                <a:noFill/>
              </a:ln>
              <a:solidFill>
                <a:schemeClr val="tx1"/>
              </a:solidFill>
              <a:effectLst/>
              <a:uLnTx/>
              <a:uFillTx/>
              <a:latin typeface="+mj-lt"/>
              <a:ea typeface="+mn-ea"/>
              <a:cs typeface="+mn-cs"/>
            </a:endParaRPr>
          </a:p>
        </p:txBody>
      </p:sp>
    </p:spTree>
    <p:extLst>
      <p:ext uri="{BB962C8B-B14F-4D97-AF65-F5344CB8AC3E}">
        <p14:creationId xmlns:p14="http://schemas.microsoft.com/office/powerpoint/2010/main" val="144790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0245158-256A-4ED7-B7FE-A56603D474B7}"/>
              </a:ext>
            </a:extLst>
          </p:cNvPr>
          <p:cNvSpPr>
            <a:spLocks noGrp="1"/>
          </p:cNvSpPr>
          <p:nvPr>
            <p:ph type="title"/>
          </p:nvPr>
        </p:nvSpPr>
        <p:spPr/>
        <p:txBody>
          <a:bodyPr/>
          <a:lstStyle/>
          <a:p>
            <a:r>
              <a:rPr lang="en-US">
                <a:solidFill>
                  <a:schemeClr val="tx1">
                    <a:lumMod val="95000"/>
                    <a:lumOff val="5000"/>
                  </a:schemeClr>
                </a:solidFill>
              </a:rPr>
              <a:t>Breach of CIA examples</a:t>
            </a:r>
          </a:p>
        </p:txBody>
      </p:sp>
      <p:sp>
        <p:nvSpPr>
          <p:cNvPr id="5" name="Content Placeholder 2">
            <a:extLst>
              <a:ext uri="{FF2B5EF4-FFF2-40B4-BE49-F238E27FC236}">
                <a16:creationId xmlns:a16="http://schemas.microsoft.com/office/drawing/2014/main" id="{85E31572-AF15-4AAB-84A4-B0E91C29DBF8}"/>
              </a:ext>
            </a:extLst>
          </p:cNvPr>
          <p:cNvSpPr>
            <a:spLocks noGrp="1"/>
          </p:cNvSpPr>
          <p:nvPr>
            <p:ph idx="1"/>
          </p:nvPr>
        </p:nvSpPr>
        <p:spPr>
          <a:xfrm>
            <a:off x="838200" y="1460263"/>
            <a:ext cx="10515600" cy="4716700"/>
          </a:xfrm>
        </p:spPr>
        <p:txBody>
          <a:bodyPr>
            <a:noAutofit/>
          </a:bodyPr>
          <a:lstStyle/>
          <a:p>
            <a:pPr marL="0" indent="0">
              <a:buNone/>
            </a:pPr>
            <a:r>
              <a:rPr lang="en-US" b="1">
                <a:solidFill>
                  <a:schemeClr val="tx1">
                    <a:lumMod val="95000"/>
                    <a:lumOff val="5000"/>
                  </a:schemeClr>
                </a:solidFill>
              </a:rPr>
              <a:t>Loss of Confidentiality</a:t>
            </a:r>
            <a:br>
              <a:rPr lang="en-US">
                <a:solidFill>
                  <a:schemeClr val="tx1">
                    <a:lumMod val="95000"/>
                    <a:lumOff val="5000"/>
                  </a:schemeClr>
                </a:solidFill>
              </a:rPr>
            </a:br>
            <a:r>
              <a:rPr lang="en-US">
                <a:solidFill>
                  <a:schemeClr val="tx1">
                    <a:lumMod val="95000"/>
                    <a:lumOff val="5000"/>
                  </a:schemeClr>
                </a:solidFill>
              </a:rPr>
              <a:t>Stolen data that was made public</a:t>
            </a:r>
          </a:p>
          <a:p>
            <a:pPr marL="0" indent="0">
              <a:buNone/>
            </a:pPr>
            <a:endParaRPr lang="en-US" sz="2600">
              <a:solidFill>
                <a:schemeClr val="tx1">
                  <a:lumMod val="95000"/>
                  <a:lumOff val="5000"/>
                </a:schemeClr>
              </a:solidFill>
              <a:hlinkClick r:id="rId3"/>
            </a:endParaRPr>
          </a:p>
          <a:p>
            <a:r>
              <a:rPr lang="en-US" sz="2600"/>
              <a:t>NSA leaks of  government data</a:t>
            </a:r>
            <a:r>
              <a:rPr lang="en-US" sz="2600">
                <a:solidFill>
                  <a:srgbClr val="FF0000"/>
                </a:solidFill>
              </a:rPr>
              <a:t> </a:t>
            </a:r>
            <a:r>
              <a:rPr lang="en-US" sz="2600"/>
              <a:t>by </a:t>
            </a:r>
            <a:br>
              <a:rPr lang="en-US" sz="2600"/>
            </a:br>
            <a:r>
              <a:rPr lang="en-US" sz="2600"/>
              <a:t>Edward Snowden</a:t>
            </a:r>
          </a:p>
        </p:txBody>
      </p:sp>
      <p:pic>
        <p:nvPicPr>
          <p:cNvPr id="6" name="Picture 2" descr="Image of Edward Snowden with headline: Ex-Worker of CIA says he leaked data on surveillance">
            <a:extLst>
              <a:ext uri="{FF2B5EF4-FFF2-40B4-BE49-F238E27FC236}">
                <a16:creationId xmlns:a16="http://schemas.microsoft.com/office/drawing/2014/main" id="{1AE4678A-F966-486F-B31C-4DE27AF436B2}"/>
              </a:ext>
            </a:extLst>
          </p:cNvPr>
          <p:cNvPicPr>
            <a:picLocks noChangeAspect="1" noChangeArrowheads="1"/>
          </p:cNvPicPr>
          <p:nvPr/>
        </p:nvPicPr>
        <p:blipFill>
          <a:blip r:embed="rId4" cstate="print"/>
          <a:srcRect/>
          <a:stretch>
            <a:fillRect/>
          </a:stretch>
        </p:blipFill>
        <p:spPr bwMode="auto">
          <a:xfrm>
            <a:off x="6591300" y="1460263"/>
            <a:ext cx="4762500" cy="2899277"/>
          </a:xfrm>
          <a:prstGeom prst="rect">
            <a:avLst/>
          </a:prstGeom>
          <a:noFill/>
          <a:ln w="25400">
            <a:solidFill>
              <a:srgbClr val="0D9DDB"/>
            </a:solidFill>
            <a:miter lim="800000"/>
            <a:headEnd/>
            <a:tailEnd/>
          </a:ln>
        </p:spPr>
      </p:pic>
      <p:sp>
        <p:nvSpPr>
          <p:cNvPr id="7" name="TextBox 6">
            <a:extLst>
              <a:ext uri="{FF2B5EF4-FFF2-40B4-BE49-F238E27FC236}">
                <a16:creationId xmlns:a16="http://schemas.microsoft.com/office/drawing/2014/main" id="{FE7D71CC-3C2B-4E80-9242-2201DA87DEC0}"/>
              </a:ext>
            </a:extLst>
          </p:cNvPr>
          <p:cNvSpPr txBox="1"/>
          <p:nvPr/>
        </p:nvSpPr>
        <p:spPr>
          <a:xfrm>
            <a:off x="7312475" y="4509599"/>
            <a:ext cx="3320150" cy="415498"/>
          </a:xfrm>
          <a:prstGeom prst="rect">
            <a:avLst/>
          </a:prstGeom>
          <a:noFill/>
        </p:spPr>
        <p:txBody>
          <a:bodyPr wrap="square" rtlCol="0">
            <a:spAutoFit/>
          </a:bodyPr>
          <a:lstStyle/>
          <a:p>
            <a:pPr algn="ctr"/>
            <a:r>
              <a:rPr lang="en-US" sz="1050">
                <a:solidFill>
                  <a:schemeClr val="tx1">
                    <a:lumMod val="95000"/>
                    <a:lumOff val="5000"/>
                  </a:schemeClr>
                </a:solidFill>
                <a:latin typeface="Arial" panose="020B0604020202020204" pitchFamily="34" charset="0"/>
                <a:cs typeface="Arial" panose="020B0604020202020204" pitchFamily="34" charset="0"/>
              </a:rPr>
              <a:t>NY Times 6/9/13 </a:t>
            </a:r>
            <a:r>
              <a:rPr lang="en-US" sz="1050" err="1">
                <a:solidFill>
                  <a:schemeClr val="tx1">
                    <a:lumMod val="95000"/>
                    <a:lumOff val="5000"/>
                  </a:schemeClr>
                </a:solidFill>
                <a:latin typeface="Arial" panose="020B0604020202020204" pitchFamily="34" charset="0"/>
                <a:cs typeface="Arial" panose="020B0604020202020204" pitchFamily="34" charset="0"/>
              </a:rPr>
              <a:t>Credit:Glenn</a:t>
            </a:r>
            <a:r>
              <a:rPr lang="en-US" sz="1050">
                <a:solidFill>
                  <a:schemeClr val="tx1">
                    <a:lumMod val="95000"/>
                    <a:lumOff val="5000"/>
                  </a:schemeClr>
                </a:solidFill>
                <a:latin typeface="Arial" panose="020B0604020202020204" pitchFamily="34" charset="0"/>
                <a:cs typeface="Arial" panose="020B0604020202020204" pitchFamily="34" charset="0"/>
              </a:rPr>
              <a:t> Greenwald/Laura Poitras/European Pressphoto Agency</a:t>
            </a:r>
          </a:p>
        </p:txBody>
      </p:sp>
    </p:spTree>
    <p:extLst>
      <p:ext uri="{BB962C8B-B14F-4D97-AF65-F5344CB8AC3E}">
        <p14:creationId xmlns:p14="http://schemas.microsoft.com/office/powerpoint/2010/main" val="3174803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67D8AE9-5779-4CE6-B581-D507D08F0641}"/>
              </a:ext>
            </a:extLst>
          </p:cNvPr>
          <p:cNvSpPr>
            <a:spLocks noGrp="1"/>
          </p:cNvSpPr>
          <p:nvPr>
            <p:ph type="title"/>
          </p:nvPr>
        </p:nvSpPr>
        <p:spPr/>
        <p:txBody>
          <a:bodyPr/>
          <a:lstStyle/>
          <a:p>
            <a:r>
              <a:rPr lang="en-US" b="1">
                <a:solidFill>
                  <a:schemeClr val="tx1">
                    <a:lumMod val="95000"/>
                    <a:lumOff val="5000"/>
                  </a:schemeClr>
                </a:solidFill>
              </a:rPr>
              <a:t>Breach of CIA examples</a:t>
            </a:r>
            <a:endParaRPr lang="en-US">
              <a:solidFill>
                <a:schemeClr val="tx1">
                  <a:lumMod val="95000"/>
                  <a:lumOff val="5000"/>
                </a:schemeClr>
              </a:solidFill>
            </a:endParaRPr>
          </a:p>
        </p:txBody>
      </p:sp>
      <p:sp>
        <p:nvSpPr>
          <p:cNvPr id="4" name="Content Placeholder 2">
            <a:extLst>
              <a:ext uri="{FF2B5EF4-FFF2-40B4-BE49-F238E27FC236}">
                <a16:creationId xmlns:a16="http://schemas.microsoft.com/office/drawing/2014/main" id="{838049D5-6B95-40BA-9580-7AEFE0BEECD1}"/>
              </a:ext>
            </a:extLst>
          </p:cNvPr>
          <p:cNvSpPr>
            <a:spLocks noGrp="1"/>
          </p:cNvSpPr>
          <p:nvPr>
            <p:ph idx="1"/>
          </p:nvPr>
        </p:nvSpPr>
        <p:spPr>
          <a:xfrm>
            <a:off x="5118637" y="1233182"/>
            <a:ext cx="6235163" cy="4943781"/>
          </a:xfrm>
        </p:spPr>
        <p:txBody>
          <a:bodyPr>
            <a:normAutofit/>
          </a:bodyPr>
          <a:lstStyle/>
          <a:p>
            <a:pPr marL="0" indent="0">
              <a:buNone/>
            </a:pPr>
            <a:r>
              <a:rPr lang="en-US" sz="2400" b="1">
                <a:solidFill>
                  <a:schemeClr val="tx1">
                    <a:lumMod val="95000"/>
                    <a:lumOff val="5000"/>
                  </a:schemeClr>
                </a:solidFill>
                <a:latin typeface="Arial" panose="020B0604020202020204" pitchFamily="34" charset="0"/>
                <a:cs typeface="Arial" panose="020B0604020202020204" pitchFamily="34" charset="0"/>
              </a:rPr>
              <a:t>Loss of Integrity  </a:t>
            </a:r>
            <a:r>
              <a:rPr lang="en-US" sz="2400">
                <a:solidFill>
                  <a:schemeClr val="tx1">
                    <a:lumMod val="95000"/>
                    <a:lumOff val="5000"/>
                  </a:schemeClr>
                </a:solidFill>
                <a:latin typeface="Arial" panose="020B0604020202020204" pitchFamily="34" charset="0"/>
                <a:cs typeface="Arial" panose="020B0604020202020204" pitchFamily="34" charset="0"/>
                <a:sym typeface="Wingdings" pitchFamily="2" charset="2"/>
              </a:rPr>
              <a:t> </a:t>
            </a:r>
            <a:r>
              <a:rPr lang="en-US" sz="2400">
                <a:solidFill>
                  <a:schemeClr val="tx1">
                    <a:lumMod val="95000"/>
                    <a:lumOff val="5000"/>
                  </a:schemeClr>
                </a:solidFill>
                <a:latin typeface="Arial" panose="020B0604020202020204" pitchFamily="34" charset="0"/>
                <a:cs typeface="Arial" panose="020B0604020202020204" pitchFamily="34" charset="0"/>
              </a:rPr>
              <a:t>Data that was corrupted</a:t>
            </a:r>
          </a:p>
          <a:p>
            <a:pPr marL="0" indent="0">
              <a:buNone/>
            </a:pPr>
            <a:endParaRPr lang="en-US" sz="2400" b="1">
              <a:solidFill>
                <a:schemeClr val="tx1">
                  <a:lumMod val="95000"/>
                  <a:lumOff val="5000"/>
                </a:schemeClr>
              </a:solidFill>
            </a:endParaRPr>
          </a:p>
          <a:p>
            <a:pPr marL="0" indent="0">
              <a:buNone/>
            </a:pPr>
            <a:r>
              <a:rPr lang="en-US" sz="2400" b="1">
                <a:solidFill>
                  <a:schemeClr val="tx1">
                    <a:lumMod val="95000"/>
                    <a:lumOff val="5000"/>
                  </a:schemeClr>
                </a:solidFill>
              </a:rPr>
              <a:t>STUXNET worm </a:t>
            </a:r>
            <a:r>
              <a:rPr lang="en-US" sz="2400">
                <a:solidFill>
                  <a:schemeClr val="tx1">
                    <a:lumMod val="95000"/>
                    <a:lumOff val="5000"/>
                  </a:schemeClr>
                </a:solidFill>
              </a:rPr>
              <a:t>– changed the code on the centrifuge machines in an Iranian nuclear facility so that they ran at too high a speed.</a:t>
            </a:r>
            <a:br>
              <a:rPr lang="en-US" sz="2400"/>
            </a:br>
            <a:endParaRPr lang="en-US" sz="2400"/>
          </a:p>
        </p:txBody>
      </p:sp>
      <p:pic>
        <p:nvPicPr>
          <p:cNvPr id="5" name="Picture 2" descr="Image with the headline: Iran: Computer Malware sabotaged Uranium centrifuges">
            <a:extLst>
              <a:ext uri="{FF2B5EF4-FFF2-40B4-BE49-F238E27FC236}">
                <a16:creationId xmlns:a16="http://schemas.microsoft.com/office/drawing/2014/main" id="{A336D412-0A88-45F6-8C52-6FFECB5E6E0C}"/>
              </a:ext>
            </a:extLst>
          </p:cNvPr>
          <p:cNvPicPr>
            <a:picLocks noChangeAspect="1" noChangeArrowheads="1"/>
          </p:cNvPicPr>
          <p:nvPr/>
        </p:nvPicPr>
        <p:blipFill>
          <a:blip r:embed="rId3" cstate="print"/>
          <a:srcRect/>
          <a:stretch>
            <a:fillRect/>
          </a:stretch>
        </p:blipFill>
        <p:spPr bwMode="auto">
          <a:xfrm>
            <a:off x="838200" y="1295527"/>
            <a:ext cx="4107750" cy="3419213"/>
          </a:xfrm>
          <a:prstGeom prst="rect">
            <a:avLst/>
          </a:prstGeom>
          <a:noFill/>
          <a:ln w="25400">
            <a:solidFill>
              <a:srgbClr val="0D9DDB"/>
            </a:solidFill>
            <a:miter lim="800000"/>
            <a:headEnd/>
            <a:tailEnd/>
          </a:ln>
        </p:spPr>
      </p:pic>
      <p:sp>
        <p:nvSpPr>
          <p:cNvPr id="7" name="TextBox 6">
            <a:extLst>
              <a:ext uri="{FF2B5EF4-FFF2-40B4-BE49-F238E27FC236}">
                <a16:creationId xmlns:a16="http://schemas.microsoft.com/office/drawing/2014/main" id="{DB629935-2E86-4E22-8B09-4F8EFF710EA6}"/>
              </a:ext>
            </a:extLst>
          </p:cNvPr>
          <p:cNvSpPr txBox="1"/>
          <p:nvPr/>
        </p:nvSpPr>
        <p:spPr>
          <a:xfrm>
            <a:off x="1010887" y="4714740"/>
            <a:ext cx="3762375" cy="253916"/>
          </a:xfrm>
          <a:prstGeom prst="rect">
            <a:avLst/>
          </a:prstGeom>
          <a:noFill/>
        </p:spPr>
        <p:txBody>
          <a:bodyPr wrap="square" rtlCol="0">
            <a:spAutoFit/>
          </a:bodyPr>
          <a:lstStyle/>
          <a:p>
            <a:pPr algn="ctr"/>
            <a:r>
              <a:rPr lang="en-US" sz="1050"/>
              <a:t>https://www.wired.com/2010/11/stuxnet-sabotage-centrifuges/</a:t>
            </a:r>
          </a:p>
        </p:txBody>
      </p:sp>
    </p:spTree>
    <p:extLst>
      <p:ext uri="{BB962C8B-B14F-4D97-AF65-F5344CB8AC3E}">
        <p14:creationId xmlns:p14="http://schemas.microsoft.com/office/powerpoint/2010/main" val="25589866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3C8AD-79CB-43A7-AB89-D6185D6FB90F}"/>
              </a:ext>
            </a:extLst>
          </p:cNvPr>
          <p:cNvSpPr>
            <a:spLocks noGrp="1"/>
          </p:cNvSpPr>
          <p:nvPr>
            <p:ph type="title"/>
          </p:nvPr>
        </p:nvSpPr>
        <p:spPr/>
        <p:txBody>
          <a:bodyPr/>
          <a:lstStyle/>
          <a:p>
            <a:r>
              <a:rPr lang="en-US" b="1">
                <a:solidFill>
                  <a:schemeClr val="tx1">
                    <a:lumMod val="95000"/>
                    <a:lumOff val="5000"/>
                  </a:schemeClr>
                </a:solidFill>
              </a:rPr>
              <a:t>Breach of CIA examples</a:t>
            </a:r>
            <a:endParaRPr lang="en-US">
              <a:solidFill>
                <a:schemeClr val="tx1">
                  <a:lumMod val="95000"/>
                  <a:lumOff val="5000"/>
                </a:schemeClr>
              </a:solidFill>
            </a:endParaRPr>
          </a:p>
        </p:txBody>
      </p:sp>
      <p:sp>
        <p:nvSpPr>
          <p:cNvPr id="3" name="Content Placeholder 2">
            <a:extLst>
              <a:ext uri="{FF2B5EF4-FFF2-40B4-BE49-F238E27FC236}">
                <a16:creationId xmlns:a16="http://schemas.microsoft.com/office/drawing/2014/main" id="{25A1E51C-E733-49E1-B1D5-14D3DB1562C7}"/>
              </a:ext>
            </a:extLst>
          </p:cNvPr>
          <p:cNvSpPr>
            <a:spLocks noGrp="1"/>
          </p:cNvSpPr>
          <p:nvPr>
            <p:ph idx="1"/>
          </p:nvPr>
        </p:nvSpPr>
        <p:spPr/>
        <p:txBody>
          <a:bodyPr>
            <a:noAutofit/>
          </a:bodyPr>
          <a:lstStyle/>
          <a:p>
            <a:pPr marL="0" indent="0">
              <a:lnSpc>
                <a:spcPct val="100000"/>
              </a:lnSpc>
              <a:buNone/>
            </a:pPr>
            <a:r>
              <a:rPr lang="en-US" sz="2400" b="1">
                <a:solidFill>
                  <a:schemeClr val="tx1">
                    <a:lumMod val="95000"/>
                    <a:lumOff val="5000"/>
                  </a:schemeClr>
                </a:solidFill>
              </a:rPr>
              <a:t>Loss of Availability  </a:t>
            </a:r>
            <a:r>
              <a:rPr lang="en-US" sz="2400">
                <a:solidFill>
                  <a:schemeClr val="tx1">
                    <a:lumMod val="95000"/>
                    <a:lumOff val="5000"/>
                  </a:schemeClr>
                </a:solidFill>
                <a:sym typeface="Wingdings" pitchFamily="2" charset="2"/>
              </a:rPr>
              <a:t> </a:t>
            </a:r>
            <a:r>
              <a:rPr lang="en-US" sz="2400">
                <a:solidFill>
                  <a:schemeClr val="tx1">
                    <a:lumMod val="95000"/>
                    <a:lumOff val="5000"/>
                  </a:schemeClr>
                </a:solidFill>
              </a:rPr>
              <a:t>Data is inaccessible </a:t>
            </a:r>
            <a:br>
              <a:rPr lang="en-US" sz="2400">
                <a:solidFill>
                  <a:schemeClr val="tx1">
                    <a:lumMod val="95000"/>
                    <a:lumOff val="5000"/>
                  </a:schemeClr>
                </a:solidFill>
              </a:rPr>
            </a:br>
            <a:r>
              <a:rPr lang="en-US" sz="2400">
                <a:solidFill>
                  <a:schemeClr val="tx1">
                    <a:lumMod val="95000"/>
                    <a:lumOff val="5000"/>
                  </a:schemeClr>
                </a:solidFill>
              </a:rPr>
              <a:t>A common reason is a DDoS attack = </a:t>
            </a:r>
            <a:r>
              <a:rPr lang="en-US" sz="2400" i="1">
                <a:solidFill>
                  <a:schemeClr val="tx1">
                    <a:lumMod val="95000"/>
                    <a:lumOff val="5000"/>
                  </a:schemeClr>
                </a:solidFill>
              </a:rPr>
              <a:t>Distributed Denial of Service</a:t>
            </a:r>
          </a:p>
          <a:p>
            <a:pPr marL="0" indent="0">
              <a:lnSpc>
                <a:spcPct val="100000"/>
              </a:lnSpc>
              <a:buNone/>
            </a:pPr>
            <a:endParaRPr lang="en-US" sz="2400" b="1">
              <a:solidFill>
                <a:schemeClr val="tx1">
                  <a:lumMod val="95000"/>
                  <a:lumOff val="5000"/>
                </a:schemeClr>
              </a:solidFill>
            </a:endParaRPr>
          </a:p>
          <a:p>
            <a:pPr marL="0" indent="0">
              <a:lnSpc>
                <a:spcPct val="100000"/>
              </a:lnSpc>
              <a:buNone/>
            </a:pPr>
            <a:r>
              <a:rPr lang="en-US" sz="2400" b="1">
                <a:solidFill>
                  <a:schemeClr val="tx1">
                    <a:lumMod val="95000"/>
                    <a:lumOff val="5000"/>
                  </a:schemeClr>
                </a:solidFill>
              </a:rPr>
              <a:t>Mirai Botnet takes down website of </a:t>
            </a:r>
            <a:br>
              <a:rPr lang="en-US" sz="2400" b="1">
                <a:solidFill>
                  <a:schemeClr val="tx1">
                    <a:lumMod val="95000"/>
                    <a:lumOff val="5000"/>
                  </a:schemeClr>
                </a:solidFill>
              </a:rPr>
            </a:br>
            <a:r>
              <a:rPr lang="en-US" sz="2400" b="1">
                <a:solidFill>
                  <a:schemeClr val="tx1">
                    <a:lumMod val="95000"/>
                    <a:lumOff val="5000"/>
                  </a:schemeClr>
                </a:solidFill>
              </a:rPr>
              <a:t>cybersecurity reporter Brian Krebs</a:t>
            </a:r>
            <a:r>
              <a:rPr lang="en-US" sz="2400">
                <a:solidFill>
                  <a:schemeClr val="tx1">
                    <a:lumMod val="95000"/>
                    <a:lumOff val="5000"/>
                  </a:schemeClr>
                </a:solidFill>
              </a:rPr>
              <a:t>– mad </a:t>
            </a:r>
            <a:br>
              <a:rPr lang="en-US" sz="2400">
                <a:solidFill>
                  <a:schemeClr val="tx1">
                    <a:lumMod val="95000"/>
                    <a:lumOff val="5000"/>
                  </a:schemeClr>
                </a:solidFill>
              </a:rPr>
            </a:br>
            <a:r>
              <a:rPr lang="en-US" sz="2400">
                <a:solidFill>
                  <a:schemeClr val="tx1">
                    <a:lumMod val="95000"/>
                    <a:lumOff val="5000"/>
                  </a:schemeClr>
                </a:solidFill>
              </a:rPr>
              <a:t>about an article he wrote, hackers infected </a:t>
            </a:r>
            <a:br>
              <a:rPr lang="en-US" sz="2400">
                <a:solidFill>
                  <a:schemeClr val="tx1">
                    <a:lumMod val="95000"/>
                    <a:lumOff val="5000"/>
                  </a:schemeClr>
                </a:solidFill>
              </a:rPr>
            </a:br>
            <a:r>
              <a:rPr lang="en-US" sz="2400">
                <a:solidFill>
                  <a:schemeClr val="tx1">
                    <a:lumMod val="95000"/>
                    <a:lumOff val="5000"/>
                  </a:schemeClr>
                </a:solidFill>
              </a:rPr>
              <a:t>more than 145,000 internet-attached devices </a:t>
            </a:r>
            <a:br>
              <a:rPr lang="en-US" sz="2400">
                <a:solidFill>
                  <a:schemeClr val="tx1">
                    <a:lumMod val="95000"/>
                    <a:lumOff val="5000"/>
                  </a:schemeClr>
                </a:solidFill>
              </a:rPr>
            </a:br>
            <a:r>
              <a:rPr lang="en-US" sz="2400">
                <a:solidFill>
                  <a:schemeClr val="tx1">
                    <a:lumMod val="95000"/>
                    <a:lumOff val="5000"/>
                  </a:schemeClr>
                </a:solidFill>
              </a:rPr>
              <a:t>like cameras and ordered them to flood Krebs’ </a:t>
            </a:r>
            <a:br>
              <a:rPr lang="en-US" sz="2400">
                <a:solidFill>
                  <a:schemeClr val="tx1">
                    <a:lumMod val="95000"/>
                    <a:lumOff val="5000"/>
                  </a:schemeClr>
                </a:solidFill>
              </a:rPr>
            </a:br>
            <a:r>
              <a:rPr lang="en-US" sz="2400">
                <a:solidFill>
                  <a:schemeClr val="tx1">
                    <a:lumMod val="95000"/>
                    <a:lumOff val="5000"/>
                  </a:schemeClr>
                </a:solidFill>
              </a:rPr>
              <a:t>website with traffic. It was like getting hit with a </a:t>
            </a:r>
            <a:br>
              <a:rPr lang="en-US" sz="2400">
                <a:solidFill>
                  <a:schemeClr val="tx1">
                    <a:lumMod val="95000"/>
                    <a:lumOff val="5000"/>
                  </a:schemeClr>
                </a:solidFill>
              </a:rPr>
            </a:br>
            <a:r>
              <a:rPr lang="en-US" sz="2400">
                <a:solidFill>
                  <a:schemeClr val="tx1">
                    <a:lumMod val="95000"/>
                    <a:lumOff val="5000"/>
                  </a:schemeClr>
                </a:solidFill>
              </a:rPr>
              <a:t>massive firehose and the site crashed for 4 days.</a:t>
            </a:r>
          </a:p>
        </p:txBody>
      </p:sp>
      <p:pic>
        <p:nvPicPr>
          <p:cNvPr id="5" name="Picture 4" descr="Image with the headline: Record-breaking DDoS reportedly delivered by &gt;145k hacked cameras.">
            <a:extLst>
              <a:ext uri="{FF2B5EF4-FFF2-40B4-BE49-F238E27FC236}">
                <a16:creationId xmlns:a16="http://schemas.microsoft.com/office/drawing/2014/main" id="{B2427A67-5289-48E6-AE8D-99B10F083629}"/>
              </a:ext>
            </a:extLst>
          </p:cNvPr>
          <p:cNvPicPr>
            <a:picLocks noChangeAspect="1"/>
          </p:cNvPicPr>
          <p:nvPr/>
        </p:nvPicPr>
        <p:blipFill rotWithShape="1">
          <a:blip r:embed="rId3"/>
          <a:srcRect t="11302"/>
          <a:stretch/>
        </p:blipFill>
        <p:spPr>
          <a:xfrm>
            <a:off x="8241981" y="2372757"/>
            <a:ext cx="3446145" cy="3061731"/>
          </a:xfrm>
          <a:prstGeom prst="rect">
            <a:avLst/>
          </a:prstGeom>
          <a:noFill/>
          <a:ln w="25400">
            <a:solidFill>
              <a:srgbClr val="0D9DDB"/>
            </a:solidFill>
            <a:miter lim="800000"/>
            <a:headEnd/>
            <a:tailEnd/>
          </a:ln>
        </p:spPr>
      </p:pic>
      <p:sp>
        <p:nvSpPr>
          <p:cNvPr id="6" name="TextBox 5">
            <a:extLst>
              <a:ext uri="{FF2B5EF4-FFF2-40B4-BE49-F238E27FC236}">
                <a16:creationId xmlns:a16="http://schemas.microsoft.com/office/drawing/2014/main" id="{4AD47D0E-5975-4E32-A639-949599E49E22}"/>
              </a:ext>
            </a:extLst>
          </p:cNvPr>
          <p:cNvSpPr txBox="1"/>
          <p:nvPr/>
        </p:nvSpPr>
        <p:spPr>
          <a:xfrm>
            <a:off x="7907653" y="5442877"/>
            <a:ext cx="4114800" cy="415498"/>
          </a:xfrm>
          <a:prstGeom prst="rect">
            <a:avLst/>
          </a:prstGeom>
          <a:noFill/>
        </p:spPr>
        <p:txBody>
          <a:bodyPr wrap="square" rtlCol="0">
            <a:spAutoFit/>
          </a:bodyPr>
          <a:lstStyle/>
          <a:p>
            <a:pPr algn="ctr"/>
            <a:r>
              <a:rPr lang="en-US" sz="1050">
                <a:solidFill>
                  <a:schemeClr val="tx1">
                    <a:lumMod val="95000"/>
                    <a:lumOff val="5000"/>
                  </a:schemeClr>
                </a:solidFill>
                <a:latin typeface="Arial" panose="020B0604020202020204" pitchFamily="34" charset="0"/>
                <a:cs typeface="Arial" panose="020B0604020202020204" pitchFamily="34" charset="0"/>
              </a:rPr>
              <a:t>https://arstechnica.com/information-technology/2016/09/botnet-of-145k-cameras-reportedly-deliver-internets-biggest-ddos-ever/</a:t>
            </a:r>
          </a:p>
        </p:txBody>
      </p:sp>
    </p:spTree>
    <p:extLst>
      <p:ext uri="{BB962C8B-B14F-4D97-AF65-F5344CB8AC3E}">
        <p14:creationId xmlns:p14="http://schemas.microsoft.com/office/powerpoint/2010/main" val="4268428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5">
            <a:extLst>
              <a:ext uri="{FF2B5EF4-FFF2-40B4-BE49-F238E27FC236}">
                <a16:creationId xmlns:a16="http://schemas.microsoft.com/office/drawing/2014/main" id="{F8EC644F-CDF2-4D03-81AD-592D411E71AA}"/>
              </a:ext>
            </a:extLst>
          </p:cNvPr>
          <p:cNvSpPr>
            <a:spLocks noGrp="1"/>
          </p:cNvSpPr>
          <p:nvPr>
            <p:ph type="title"/>
          </p:nvPr>
        </p:nvSpPr>
        <p:spPr>
          <a:xfrm>
            <a:off x="628650" y="365127"/>
            <a:ext cx="7886700" cy="1015100"/>
          </a:xfrm>
        </p:spPr>
        <p:txBody>
          <a:bodyPr/>
          <a:lstStyle/>
          <a:p>
            <a:r>
              <a:rPr lang="en-US"/>
              <a:t>Model of Computer Security</a:t>
            </a:r>
          </a:p>
        </p:txBody>
      </p:sp>
      <p:sp>
        <p:nvSpPr>
          <p:cNvPr id="6" name="Rectangle 3">
            <a:extLst>
              <a:ext uri="{FF2B5EF4-FFF2-40B4-BE49-F238E27FC236}">
                <a16:creationId xmlns:a16="http://schemas.microsoft.com/office/drawing/2014/main" id="{E1995F34-0CCB-4C5B-BAEE-25D7BBA88E70}"/>
              </a:ext>
            </a:extLst>
          </p:cNvPr>
          <p:cNvSpPr>
            <a:spLocks noGrp="1" noChangeArrowheads="1"/>
          </p:cNvSpPr>
          <p:nvPr>
            <p:ph idx="1"/>
          </p:nvPr>
        </p:nvSpPr>
        <p:spPr>
          <a:xfrm>
            <a:off x="628650" y="1604953"/>
            <a:ext cx="10934700" cy="4110048"/>
          </a:xfrm>
        </p:spPr>
        <p:txBody>
          <a:bodyPr>
            <a:noAutofit/>
          </a:bodyPr>
          <a:lstStyle/>
          <a:p>
            <a:pPr>
              <a:spcBef>
                <a:spcPct val="50000"/>
              </a:spcBef>
              <a:buClr>
                <a:schemeClr val="bg1"/>
              </a:buClr>
              <a:buFont typeface="Times New Roman" pitchFamily="18" charset="0"/>
              <a:buNone/>
            </a:pPr>
            <a:r>
              <a:rPr lang="en-US" b="1"/>
              <a:t>Protection  =  Prevention + (Detection + Response)</a:t>
            </a:r>
            <a:endParaRPr lang="en-US" sz="800" b="1"/>
          </a:p>
          <a:p>
            <a:pPr lvl="1"/>
            <a:r>
              <a:rPr lang="en-US" b="1"/>
              <a:t>Protection</a:t>
            </a:r>
            <a:r>
              <a:rPr lang="en-US"/>
              <a:t> – What the goal is.</a:t>
            </a:r>
            <a:br>
              <a:rPr lang="en-US"/>
            </a:br>
            <a:endParaRPr lang="en-US" sz="800"/>
          </a:p>
          <a:p>
            <a:pPr lvl="1"/>
            <a:r>
              <a:rPr lang="en-US" b="1"/>
              <a:t>Prevention</a:t>
            </a:r>
            <a:r>
              <a:rPr lang="en-US"/>
              <a:t> – What you can do ahead of time.</a:t>
            </a:r>
            <a:br>
              <a:rPr lang="en-US"/>
            </a:br>
            <a:endParaRPr lang="en-US" sz="800"/>
          </a:p>
          <a:p>
            <a:pPr lvl="1"/>
            <a:r>
              <a:rPr lang="en-US" b="1"/>
              <a:t>Detection</a:t>
            </a:r>
            <a:r>
              <a:rPr lang="en-US"/>
              <a:t> – What you can do while the system is running to determine if something is wrong.</a:t>
            </a:r>
            <a:br>
              <a:rPr lang="en-US"/>
            </a:br>
            <a:endParaRPr lang="en-US" sz="800"/>
          </a:p>
          <a:p>
            <a:pPr lvl="1"/>
            <a:r>
              <a:rPr lang="en-US" b="1"/>
              <a:t>Response</a:t>
            </a:r>
            <a:r>
              <a:rPr lang="en-US"/>
              <a:t> – When something wrong is detected what you can do to fix the problem.</a:t>
            </a:r>
          </a:p>
          <a:p>
            <a:r>
              <a:rPr lang="en-US"/>
              <a:t>Every security technique falls into at least one of the three elements of this equation.</a:t>
            </a:r>
          </a:p>
        </p:txBody>
      </p:sp>
    </p:spTree>
    <p:extLst>
      <p:ext uri="{BB962C8B-B14F-4D97-AF65-F5344CB8AC3E}">
        <p14:creationId xmlns:p14="http://schemas.microsoft.com/office/powerpoint/2010/main" val="3647785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D73E9E5-C31B-6427-490F-736D8774727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08A92A6-04E0-BB3F-1A93-D65A6CCBB284}"/>
              </a:ext>
            </a:extLst>
          </p:cNvPr>
          <p:cNvSpPr>
            <a:spLocks noGrp="1"/>
          </p:cNvSpPr>
          <p:nvPr>
            <p:ph type="title"/>
          </p:nvPr>
        </p:nvSpPr>
        <p:spPr/>
        <p:txBody>
          <a:bodyPr/>
          <a:lstStyle/>
          <a:p>
            <a:r>
              <a:rPr lang="en-US">
                <a:solidFill>
                  <a:schemeClr val="bg1"/>
                </a:solidFill>
              </a:rPr>
              <a:t>NIST Cybersecurity Framework</a:t>
            </a:r>
          </a:p>
        </p:txBody>
      </p:sp>
      <p:graphicFrame>
        <p:nvGraphicFramePr>
          <p:cNvPr id="2" name="Table 1">
            <a:extLst>
              <a:ext uri="{FF2B5EF4-FFF2-40B4-BE49-F238E27FC236}">
                <a16:creationId xmlns:a16="http://schemas.microsoft.com/office/drawing/2014/main" id="{4EBFA547-6C1F-03A9-E85C-412878A43E8F}"/>
              </a:ext>
            </a:extLst>
          </p:cNvPr>
          <p:cNvGraphicFramePr>
            <a:graphicFrameLocks noGrp="1"/>
          </p:cNvGraphicFramePr>
          <p:nvPr>
            <p:extLst>
              <p:ext uri="{D42A27DB-BD31-4B8C-83A1-F6EECF244321}">
                <p14:modId xmlns:p14="http://schemas.microsoft.com/office/powerpoint/2010/main" val="4194107752"/>
              </p:ext>
            </p:extLst>
          </p:nvPr>
        </p:nvGraphicFramePr>
        <p:xfrm>
          <a:off x="537264" y="489873"/>
          <a:ext cx="11117470" cy="5392896"/>
        </p:xfrm>
        <a:graphic>
          <a:graphicData uri="http://schemas.openxmlformats.org/drawingml/2006/table">
            <a:tbl>
              <a:tblPr firstRow="1" bandRow="1">
                <a:tableStyleId>{5940675A-B579-460E-94D1-54222C63F5DA}</a:tableStyleId>
              </a:tblPr>
              <a:tblGrid>
                <a:gridCol w="2223494">
                  <a:extLst>
                    <a:ext uri="{9D8B030D-6E8A-4147-A177-3AD203B41FA5}">
                      <a16:colId xmlns:a16="http://schemas.microsoft.com/office/drawing/2014/main" val="2499093128"/>
                    </a:ext>
                  </a:extLst>
                </a:gridCol>
                <a:gridCol w="2223494">
                  <a:extLst>
                    <a:ext uri="{9D8B030D-6E8A-4147-A177-3AD203B41FA5}">
                      <a16:colId xmlns:a16="http://schemas.microsoft.com/office/drawing/2014/main" val="2364582486"/>
                    </a:ext>
                  </a:extLst>
                </a:gridCol>
                <a:gridCol w="2223494">
                  <a:extLst>
                    <a:ext uri="{9D8B030D-6E8A-4147-A177-3AD203B41FA5}">
                      <a16:colId xmlns:a16="http://schemas.microsoft.com/office/drawing/2014/main" val="3621952275"/>
                    </a:ext>
                  </a:extLst>
                </a:gridCol>
                <a:gridCol w="2223494">
                  <a:extLst>
                    <a:ext uri="{9D8B030D-6E8A-4147-A177-3AD203B41FA5}">
                      <a16:colId xmlns:a16="http://schemas.microsoft.com/office/drawing/2014/main" val="2430070001"/>
                    </a:ext>
                  </a:extLst>
                </a:gridCol>
                <a:gridCol w="2223494">
                  <a:extLst>
                    <a:ext uri="{9D8B030D-6E8A-4147-A177-3AD203B41FA5}">
                      <a16:colId xmlns:a16="http://schemas.microsoft.com/office/drawing/2014/main" val="3660058164"/>
                    </a:ext>
                  </a:extLst>
                </a:gridCol>
              </a:tblGrid>
              <a:tr h="674112">
                <a:tc gridSpan="5">
                  <a:txBody>
                    <a:bodyPr/>
                    <a:lstStyle/>
                    <a:p>
                      <a:pPr algn="ctr"/>
                      <a:r>
                        <a:rPr lang="en-US" sz="2800" b="1">
                          <a:latin typeface="Arial" panose="020B0604020202020204" pitchFamily="34" charset="0"/>
                          <a:cs typeface="Arial" panose="020B0604020202020204" pitchFamily="34" charset="0"/>
                        </a:rPr>
                        <a:t>NIST Cybersecurity Framework</a:t>
                      </a:r>
                    </a:p>
                  </a:txBody>
                  <a:tcPr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85209472"/>
                  </a:ext>
                </a:extLst>
              </a:tr>
              <a:tr h="674112">
                <a:tc>
                  <a:txBody>
                    <a:bodyPr/>
                    <a:lstStyle/>
                    <a:p>
                      <a:pPr algn="ctr"/>
                      <a:r>
                        <a:rPr lang="en-US" sz="2400" b="1">
                          <a:latin typeface="Arial" panose="020B0604020202020204" pitchFamily="34" charset="0"/>
                          <a:cs typeface="Arial" panose="020B0604020202020204" pitchFamily="34" charset="0"/>
                        </a:rPr>
                        <a:t>Identify</a:t>
                      </a:r>
                    </a:p>
                  </a:txBody>
                  <a:tcPr anchor="ctr"/>
                </a:tc>
                <a:tc>
                  <a:txBody>
                    <a:bodyPr/>
                    <a:lstStyle/>
                    <a:p>
                      <a:pPr algn="ctr"/>
                      <a:r>
                        <a:rPr lang="en-US" sz="2400" b="1">
                          <a:latin typeface="Arial" panose="020B0604020202020204" pitchFamily="34" charset="0"/>
                          <a:cs typeface="Arial" panose="020B0604020202020204" pitchFamily="34" charset="0"/>
                        </a:rPr>
                        <a:t>Protect</a:t>
                      </a:r>
                    </a:p>
                  </a:txBody>
                  <a:tcPr anchor="ctr"/>
                </a:tc>
                <a:tc>
                  <a:txBody>
                    <a:bodyPr/>
                    <a:lstStyle/>
                    <a:p>
                      <a:pPr algn="ctr"/>
                      <a:r>
                        <a:rPr lang="en-US" sz="2400" b="1">
                          <a:latin typeface="Arial" panose="020B0604020202020204" pitchFamily="34" charset="0"/>
                          <a:cs typeface="Arial" panose="020B0604020202020204" pitchFamily="34" charset="0"/>
                        </a:rPr>
                        <a:t>Detect</a:t>
                      </a:r>
                    </a:p>
                  </a:txBody>
                  <a:tcPr anchor="ctr"/>
                </a:tc>
                <a:tc>
                  <a:txBody>
                    <a:bodyPr/>
                    <a:lstStyle/>
                    <a:p>
                      <a:pPr algn="ctr"/>
                      <a:r>
                        <a:rPr lang="en-US" sz="2400" b="1">
                          <a:latin typeface="Arial" panose="020B0604020202020204" pitchFamily="34" charset="0"/>
                          <a:cs typeface="Arial" panose="020B0604020202020204" pitchFamily="34" charset="0"/>
                        </a:rPr>
                        <a:t>Respond</a:t>
                      </a:r>
                    </a:p>
                  </a:txBody>
                  <a:tcPr anchor="ctr"/>
                </a:tc>
                <a:tc>
                  <a:txBody>
                    <a:bodyPr/>
                    <a:lstStyle/>
                    <a:p>
                      <a:pPr algn="ctr"/>
                      <a:r>
                        <a:rPr lang="en-US" sz="2400" b="1">
                          <a:latin typeface="Arial" panose="020B0604020202020204" pitchFamily="34" charset="0"/>
                          <a:cs typeface="Arial" panose="020B0604020202020204" pitchFamily="34" charset="0"/>
                        </a:rPr>
                        <a:t>Recover</a:t>
                      </a:r>
                    </a:p>
                  </a:txBody>
                  <a:tcPr anchor="ctr"/>
                </a:tc>
                <a:extLst>
                  <a:ext uri="{0D108BD9-81ED-4DB2-BD59-A6C34878D82A}">
                    <a16:rowId xmlns:a16="http://schemas.microsoft.com/office/drawing/2014/main" val="3692688503"/>
                  </a:ext>
                </a:extLst>
              </a:tr>
              <a:tr h="674112">
                <a:tc>
                  <a:txBody>
                    <a:bodyPr/>
                    <a:lstStyle/>
                    <a:p>
                      <a:pPr algn="ctr"/>
                      <a:r>
                        <a:rPr lang="en-US" sz="1600">
                          <a:latin typeface="Arial" panose="020B0604020202020204" pitchFamily="34" charset="0"/>
                          <a:cs typeface="Arial" panose="020B0604020202020204" pitchFamily="34" charset="0"/>
                        </a:rPr>
                        <a:t>Asset Management</a:t>
                      </a:r>
                    </a:p>
                  </a:txBody>
                  <a:tcPr anchor="ctr"/>
                </a:tc>
                <a:tc>
                  <a:txBody>
                    <a:bodyPr/>
                    <a:lstStyle/>
                    <a:p>
                      <a:pPr algn="ctr"/>
                      <a:r>
                        <a:rPr lang="en-US" sz="1600">
                          <a:latin typeface="Arial" panose="020B0604020202020204" pitchFamily="34" charset="0"/>
                          <a:cs typeface="Arial" panose="020B0604020202020204" pitchFamily="34" charset="0"/>
                        </a:rPr>
                        <a:t>Access Control</a:t>
                      </a:r>
                    </a:p>
                  </a:txBody>
                  <a:tcPr anchor="ctr"/>
                </a:tc>
                <a:tc>
                  <a:txBody>
                    <a:bodyPr/>
                    <a:lstStyle/>
                    <a:p>
                      <a:pPr algn="ctr"/>
                      <a:r>
                        <a:rPr lang="en-US" sz="1600">
                          <a:latin typeface="Arial" panose="020B0604020202020204" pitchFamily="34" charset="0"/>
                          <a:cs typeface="Arial" panose="020B0604020202020204" pitchFamily="34" charset="0"/>
                        </a:rPr>
                        <a:t>Anomalies and Events</a:t>
                      </a:r>
                    </a:p>
                  </a:txBody>
                  <a:tcPr anchor="ctr"/>
                </a:tc>
                <a:tc>
                  <a:txBody>
                    <a:bodyPr/>
                    <a:lstStyle/>
                    <a:p>
                      <a:pPr algn="ctr"/>
                      <a:r>
                        <a:rPr lang="en-US" sz="1600">
                          <a:latin typeface="Arial" panose="020B0604020202020204" pitchFamily="34" charset="0"/>
                          <a:cs typeface="Arial" panose="020B0604020202020204" pitchFamily="34" charset="0"/>
                        </a:rPr>
                        <a:t>Response Planning</a:t>
                      </a:r>
                    </a:p>
                  </a:txBody>
                  <a:tcPr anchor="ctr"/>
                </a:tc>
                <a:tc>
                  <a:txBody>
                    <a:bodyPr/>
                    <a:lstStyle/>
                    <a:p>
                      <a:pPr algn="ctr"/>
                      <a:r>
                        <a:rPr lang="en-US" sz="1600">
                          <a:latin typeface="Arial" panose="020B0604020202020204" pitchFamily="34" charset="0"/>
                          <a:cs typeface="Arial" panose="020B0604020202020204" pitchFamily="34" charset="0"/>
                        </a:rPr>
                        <a:t>Recovery Planning</a:t>
                      </a:r>
                    </a:p>
                  </a:txBody>
                  <a:tcPr anchor="ctr"/>
                </a:tc>
                <a:extLst>
                  <a:ext uri="{0D108BD9-81ED-4DB2-BD59-A6C34878D82A}">
                    <a16:rowId xmlns:a16="http://schemas.microsoft.com/office/drawing/2014/main" val="3161120391"/>
                  </a:ext>
                </a:extLst>
              </a:tr>
              <a:tr h="674112">
                <a:tc>
                  <a:txBody>
                    <a:bodyPr/>
                    <a:lstStyle/>
                    <a:p>
                      <a:pPr algn="ctr"/>
                      <a:r>
                        <a:rPr lang="en-US" sz="1600">
                          <a:latin typeface="Arial" panose="020B0604020202020204" pitchFamily="34" charset="0"/>
                          <a:cs typeface="Arial" panose="020B0604020202020204" pitchFamily="34" charset="0"/>
                        </a:rPr>
                        <a:t>Business Environment</a:t>
                      </a:r>
                    </a:p>
                  </a:txBody>
                  <a:tcPr anchor="ctr"/>
                </a:tc>
                <a:tc>
                  <a:txBody>
                    <a:bodyPr/>
                    <a:lstStyle/>
                    <a:p>
                      <a:pPr algn="ctr"/>
                      <a:r>
                        <a:rPr lang="en-US" sz="1600">
                          <a:latin typeface="Arial" panose="020B0604020202020204" pitchFamily="34" charset="0"/>
                          <a:cs typeface="Arial" panose="020B0604020202020204" pitchFamily="34" charset="0"/>
                        </a:rPr>
                        <a:t>Awareness and Training</a:t>
                      </a:r>
                    </a:p>
                  </a:txBody>
                  <a:tcPr anchor="ctr"/>
                </a:tc>
                <a:tc>
                  <a:txBody>
                    <a:bodyPr/>
                    <a:lstStyle/>
                    <a:p>
                      <a:pPr algn="ctr"/>
                      <a:r>
                        <a:rPr lang="en-US" sz="1600">
                          <a:latin typeface="Arial" panose="020B0604020202020204" pitchFamily="34" charset="0"/>
                          <a:cs typeface="Arial" panose="020B0604020202020204" pitchFamily="34" charset="0"/>
                        </a:rPr>
                        <a:t>Security Continuous Monitoring</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Communications</a:t>
                      </a:r>
                    </a:p>
                  </a:txBody>
                  <a:tcPr anchor="ctr">
                    <a:lnB w="12700" cap="flat" cmpd="sng" algn="ctr">
                      <a:solidFill>
                        <a:schemeClr val="tx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Improvements</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2332665"/>
                  </a:ext>
                </a:extLst>
              </a:tr>
              <a:tr h="674112">
                <a:tc>
                  <a:txBody>
                    <a:bodyPr/>
                    <a:lstStyle/>
                    <a:p>
                      <a:pPr algn="ctr"/>
                      <a:r>
                        <a:rPr lang="en-US" sz="1600">
                          <a:latin typeface="Arial" panose="020B0604020202020204" pitchFamily="34" charset="0"/>
                          <a:cs typeface="Arial" panose="020B0604020202020204" pitchFamily="34" charset="0"/>
                        </a:rPr>
                        <a:t>Governance</a:t>
                      </a:r>
                    </a:p>
                  </a:txBody>
                  <a:tcPr anchor="ctr"/>
                </a:tc>
                <a:tc>
                  <a:txBody>
                    <a:bodyPr/>
                    <a:lstStyle/>
                    <a:p>
                      <a:pPr algn="ctr"/>
                      <a:r>
                        <a:rPr lang="en-US" sz="1600">
                          <a:latin typeface="Arial" panose="020B0604020202020204" pitchFamily="34" charset="0"/>
                          <a:cs typeface="Arial" panose="020B0604020202020204" pitchFamily="34" charset="0"/>
                        </a:rPr>
                        <a:t>Data Security</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Detection Processes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Analysis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Communications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71754"/>
                  </a:ext>
                </a:extLst>
              </a:tr>
              <a:tr h="674112">
                <a:tc>
                  <a:txBody>
                    <a:bodyPr/>
                    <a:lstStyle/>
                    <a:p>
                      <a:pPr algn="ctr"/>
                      <a:r>
                        <a:rPr lang="en-US" sz="1600">
                          <a:latin typeface="Arial" panose="020B0604020202020204" pitchFamily="34" charset="0"/>
                          <a:cs typeface="Arial" panose="020B0604020202020204" pitchFamily="34" charset="0"/>
                        </a:rPr>
                        <a:t>Risk Assessment</a:t>
                      </a:r>
                    </a:p>
                  </a:txBody>
                  <a:tcPr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Info Protection and Procedures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a:latin typeface="Arial" panose="020B0604020202020204" pitchFamily="34" charset="0"/>
                          <a:cs typeface="Arial" panose="020B0604020202020204" pitchFamily="34" charset="0"/>
                        </a:rPr>
                        <a:t>Mitigation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948987617"/>
                  </a:ext>
                </a:extLst>
              </a:tr>
              <a:tr h="674112">
                <a:tc>
                  <a:txBody>
                    <a:bodyPr/>
                    <a:lstStyle/>
                    <a:p>
                      <a:pPr algn="ctr"/>
                      <a:r>
                        <a:rPr lang="en-US" sz="1600">
                          <a:latin typeface="Arial" panose="020B0604020202020204" pitchFamily="34" charset="0"/>
                          <a:cs typeface="Arial" panose="020B0604020202020204" pitchFamily="34" charset="0"/>
                        </a:rPr>
                        <a:t>Risk Management Strategy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600">
                          <a:latin typeface="Arial" panose="020B0604020202020204" pitchFamily="34" charset="0"/>
                          <a:cs typeface="Arial" panose="020B0604020202020204" pitchFamily="34" charset="0"/>
                        </a:rPr>
                        <a:t>Maintenance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1600">
                          <a:latin typeface="Arial" panose="020B0604020202020204" pitchFamily="34" charset="0"/>
                          <a:cs typeface="Arial" panose="020B0604020202020204" pitchFamily="34" charset="0"/>
                        </a:rPr>
                        <a:t>Improvements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631055657"/>
                  </a:ext>
                </a:extLst>
              </a:tr>
              <a:tr h="674112">
                <a:tc>
                  <a:txBody>
                    <a:bodyPr/>
                    <a:lstStyle/>
                    <a:p>
                      <a:pPr algn="ctr"/>
                      <a:endParaRPr lang="en-US" sz="1600">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600">
                          <a:latin typeface="Arial" panose="020B0604020202020204" pitchFamily="34" charset="0"/>
                          <a:cs typeface="Arial" panose="020B0604020202020204" pitchFamily="34" charset="0"/>
                        </a:rPr>
                        <a:t>Protective Technology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lang="en-US" sz="160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endParaRPr lang="en-US" sz="1600">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endParaRPr lang="en-US" sz="1600">
                        <a:latin typeface="Arial" panose="020B0604020202020204" pitchFamily="34" charset="0"/>
                        <a:cs typeface="Arial" panose="020B0604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4036819110"/>
                  </a:ext>
                </a:extLst>
              </a:tr>
            </a:tbl>
          </a:graphicData>
        </a:graphic>
      </p:graphicFrame>
      <p:sp>
        <p:nvSpPr>
          <p:cNvPr id="5" name="TextBox 4">
            <a:extLst>
              <a:ext uri="{FF2B5EF4-FFF2-40B4-BE49-F238E27FC236}">
                <a16:creationId xmlns:a16="http://schemas.microsoft.com/office/drawing/2014/main" id="{9AE61427-9C87-6EEE-1031-10CB8E903D00}"/>
              </a:ext>
            </a:extLst>
          </p:cNvPr>
          <p:cNvSpPr txBox="1"/>
          <p:nvPr/>
        </p:nvSpPr>
        <p:spPr>
          <a:xfrm>
            <a:off x="3262312" y="5882769"/>
            <a:ext cx="5667375" cy="400110"/>
          </a:xfrm>
          <a:prstGeom prst="rect">
            <a:avLst/>
          </a:prstGeom>
          <a:noFill/>
        </p:spPr>
        <p:txBody>
          <a:bodyPr wrap="square" rtlCol="0">
            <a:spAutoFit/>
          </a:bodyPr>
          <a:lstStyle/>
          <a:p>
            <a:pPr algn="ctr">
              <a:spcAft>
                <a:spcPts val="600"/>
              </a:spcAft>
            </a:pPr>
            <a:r>
              <a:rPr lang="en-US" sz="2000">
                <a:latin typeface="Arial" panose="020B0604020202020204" pitchFamily="34" charset="0"/>
                <a:cs typeface="Arial" panose="020B0604020202020204" pitchFamily="34" charset="0"/>
              </a:rPr>
              <a:t>Source: https://www.nist.gov/cyberframework</a:t>
            </a:r>
          </a:p>
        </p:txBody>
      </p:sp>
    </p:spTree>
    <p:extLst>
      <p:ext uri="{BB962C8B-B14F-4D97-AF65-F5344CB8AC3E}">
        <p14:creationId xmlns:p14="http://schemas.microsoft.com/office/powerpoint/2010/main" val="1078540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5">
            <a:extLst>
              <a:ext uri="{FF2B5EF4-FFF2-40B4-BE49-F238E27FC236}">
                <a16:creationId xmlns:a16="http://schemas.microsoft.com/office/drawing/2014/main" id="{9E4DD648-046C-476A-8249-48558417AAC9}"/>
              </a:ext>
            </a:extLst>
          </p:cNvPr>
          <p:cNvSpPr>
            <a:spLocks noGrp="1"/>
          </p:cNvSpPr>
          <p:nvPr>
            <p:ph type="title"/>
          </p:nvPr>
        </p:nvSpPr>
        <p:spPr>
          <a:xfrm>
            <a:off x="628650" y="365127"/>
            <a:ext cx="7886700" cy="1015100"/>
          </a:xfrm>
        </p:spPr>
        <p:txBody>
          <a:bodyPr/>
          <a:lstStyle/>
          <a:p>
            <a:r>
              <a:rPr lang="en-US"/>
              <a:t>The CIA Triad</a:t>
            </a:r>
          </a:p>
        </p:txBody>
      </p:sp>
      <p:pic>
        <p:nvPicPr>
          <p:cNvPr id="3" name="Picture 2" descr="Image of the CIA Triad: Integrity, Confidentiality, and Availability">
            <a:extLst>
              <a:ext uri="{FF2B5EF4-FFF2-40B4-BE49-F238E27FC236}">
                <a16:creationId xmlns:a16="http://schemas.microsoft.com/office/drawing/2014/main" id="{6D37E9CF-23AD-4EA0-8A0F-D099AB4D08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27651" y="738590"/>
            <a:ext cx="6136697" cy="5380819"/>
          </a:xfrm>
          <a:prstGeom prst="rect">
            <a:avLst/>
          </a:prstGeom>
        </p:spPr>
      </p:pic>
    </p:spTree>
    <p:extLst>
      <p:ext uri="{BB962C8B-B14F-4D97-AF65-F5344CB8AC3E}">
        <p14:creationId xmlns:p14="http://schemas.microsoft.com/office/powerpoint/2010/main" val="2198179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D9096-3566-90E9-6259-7D6EBD1DBF20}"/>
            </a:ext>
          </a:extLst>
        </p:cNvPr>
        <p:cNvGrpSpPr/>
        <p:nvPr/>
      </p:nvGrpSpPr>
      <p:grpSpPr>
        <a:xfrm>
          <a:off x="0" y="0"/>
          <a:ext cx="0" cy="0"/>
          <a:chOff x="0" y="0"/>
          <a:chExt cx="0" cy="0"/>
        </a:xfrm>
      </p:grpSpPr>
      <p:sp>
        <p:nvSpPr>
          <p:cNvPr id="4" name="Rectangle 5">
            <a:extLst>
              <a:ext uri="{FF2B5EF4-FFF2-40B4-BE49-F238E27FC236}">
                <a16:creationId xmlns:a16="http://schemas.microsoft.com/office/drawing/2014/main" id="{72EB46CE-7A85-3B73-E055-FA01304D4053}"/>
              </a:ext>
            </a:extLst>
          </p:cNvPr>
          <p:cNvSpPr>
            <a:spLocks noGrp="1" noChangeArrowheads="1"/>
          </p:cNvSpPr>
          <p:nvPr>
            <p:ph type="title"/>
          </p:nvPr>
        </p:nvSpPr>
        <p:spPr/>
        <p:txBody>
          <a:bodyPr>
            <a:normAutofit/>
          </a:bodyPr>
          <a:lstStyle/>
          <a:p>
            <a:r>
              <a:rPr lang="en-US" sz="4000"/>
              <a:t>C I A = Goal of Network Security</a:t>
            </a:r>
          </a:p>
        </p:txBody>
      </p:sp>
      <p:sp>
        <p:nvSpPr>
          <p:cNvPr id="5" name="Rectangle 8">
            <a:extLst>
              <a:ext uri="{FF2B5EF4-FFF2-40B4-BE49-F238E27FC236}">
                <a16:creationId xmlns:a16="http://schemas.microsoft.com/office/drawing/2014/main" id="{63D988BA-91E8-0C11-D7E2-38455ACD8A24}"/>
              </a:ext>
            </a:extLst>
          </p:cNvPr>
          <p:cNvSpPr>
            <a:spLocks noGrp="1" noChangeArrowheads="1"/>
          </p:cNvSpPr>
          <p:nvPr>
            <p:ph idx="1"/>
          </p:nvPr>
        </p:nvSpPr>
        <p:spPr/>
        <p:txBody>
          <a:bodyPr vert="horz" lIns="91440" tIns="45720" rIns="91440" bIns="45720" rtlCol="0" anchor="t">
            <a:normAutofit/>
          </a:bodyPr>
          <a:lstStyle/>
          <a:p>
            <a:pPr>
              <a:buFontTx/>
              <a:buNone/>
            </a:pPr>
            <a:r>
              <a:rPr lang="en-US" sz="2400">
                <a:latin typeface="Arial"/>
                <a:cs typeface="Arial"/>
              </a:rPr>
              <a:t>Data (aka information) is an Asset. The goal of cybersecurity is to maintain…</a:t>
            </a:r>
          </a:p>
          <a:p>
            <a:pPr>
              <a:buFontTx/>
              <a:buNone/>
            </a:pPr>
            <a:endParaRPr lang="en-US" sz="2400">
              <a:latin typeface="Arial"/>
              <a:cs typeface="Arial"/>
            </a:endParaRPr>
          </a:p>
          <a:p>
            <a:pPr lvl="1">
              <a:buNone/>
            </a:pPr>
            <a:r>
              <a:rPr lang="en-US" sz="3600" b="1">
                <a:latin typeface="Arial" panose="020B0604020202020204" pitchFamily="34" charset="0"/>
                <a:cs typeface="Arial" panose="020B0604020202020204" pitchFamily="34" charset="0"/>
              </a:rPr>
              <a:t>C</a:t>
            </a:r>
            <a:r>
              <a:rPr lang="en-US" sz="3600">
                <a:latin typeface="Arial" panose="020B0604020202020204" pitchFamily="34" charset="0"/>
                <a:cs typeface="Arial" panose="020B0604020202020204" pitchFamily="34" charset="0"/>
              </a:rPr>
              <a:t>onfidentiality</a:t>
            </a:r>
          </a:p>
          <a:p>
            <a:pPr lvl="1">
              <a:buNone/>
            </a:pPr>
            <a:endParaRPr lang="en-US" sz="3600">
              <a:latin typeface="Arial" panose="020B0604020202020204" pitchFamily="34" charset="0"/>
              <a:cs typeface="Arial" panose="020B0604020202020204" pitchFamily="34" charset="0"/>
            </a:endParaRPr>
          </a:p>
          <a:p>
            <a:pPr lvl="1">
              <a:buNone/>
            </a:pPr>
            <a:r>
              <a:rPr lang="en-US" sz="3600" b="1">
                <a:latin typeface="Arial" panose="020B0604020202020204" pitchFamily="34" charset="0"/>
                <a:cs typeface="Arial" panose="020B0604020202020204" pitchFamily="34" charset="0"/>
              </a:rPr>
              <a:t>I</a:t>
            </a:r>
            <a:r>
              <a:rPr lang="en-US" sz="3600">
                <a:latin typeface="Arial" panose="020B0604020202020204" pitchFamily="34" charset="0"/>
                <a:cs typeface="Arial" panose="020B0604020202020204" pitchFamily="34" charset="0"/>
              </a:rPr>
              <a:t>ntegrity</a:t>
            </a:r>
          </a:p>
          <a:p>
            <a:pPr lvl="1">
              <a:buNone/>
            </a:pPr>
            <a:endParaRPr lang="en-US" sz="3600">
              <a:latin typeface="Arial" panose="020B0604020202020204" pitchFamily="34" charset="0"/>
              <a:cs typeface="Arial" panose="020B0604020202020204" pitchFamily="34" charset="0"/>
            </a:endParaRPr>
          </a:p>
          <a:p>
            <a:pPr lvl="1">
              <a:buNone/>
            </a:pPr>
            <a:r>
              <a:rPr lang="en-US" sz="3600" b="1">
                <a:latin typeface="Arial" panose="020B0604020202020204" pitchFamily="34" charset="0"/>
                <a:cs typeface="Arial" panose="020B0604020202020204" pitchFamily="34" charset="0"/>
              </a:rPr>
              <a:t>A</a:t>
            </a:r>
            <a:r>
              <a:rPr lang="en-US" sz="3600">
                <a:latin typeface="Arial" panose="020B0604020202020204" pitchFamily="34" charset="0"/>
                <a:cs typeface="Arial" panose="020B0604020202020204" pitchFamily="34" charset="0"/>
              </a:rPr>
              <a:t>vailability</a:t>
            </a:r>
            <a:endParaRPr lang="en-US" sz="3600">
              <a:latin typeface="Arial"/>
              <a:cs typeface="Arial"/>
            </a:endParaRPr>
          </a:p>
        </p:txBody>
      </p:sp>
      <p:sp>
        <p:nvSpPr>
          <p:cNvPr id="9" name="Text Box 13" descr="Confidentiality- Data is not Revealed&#10;">
            <a:extLst>
              <a:ext uri="{FF2B5EF4-FFF2-40B4-BE49-F238E27FC236}">
                <a16:creationId xmlns:a16="http://schemas.microsoft.com/office/drawing/2014/main" id="{841FE500-F412-751B-02EE-B59C173C9DC9}"/>
              </a:ext>
            </a:extLst>
          </p:cNvPr>
          <p:cNvSpPr txBox="1">
            <a:spLocks noChangeArrowheads="1"/>
          </p:cNvSpPr>
          <p:nvPr/>
        </p:nvSpPr>
        <p:spPr bwMode="auto">
          <a:xfrm>
            <a:off x="4539605" y="2135787"/>
            <a:ext cx="2429513" cy="393766"/>
          </a:xfrm>
          <a:prstGeom prst="rect">
            <a:avLst/>
          </a:prstGeom>
          <a:noFill/>
          <a:ln w="12700">
            <a:solidFill>
              <a:schemeClr val="tx1"/>
            </a:solidFill>
            <a:miter lim="800000"/>
            <a:headEnd/>
            <a:tailEnd/>
          </a:ln>
        </p:spPr>
        <p:txBody>
          <a:bodyPr wrap="square" lIns="85158" tIns="42579" rIns="85158" bIns="42579">
            <a:spAutoFit/>
          </a:bodyPr>
          <a:lstStyle/>
          <a:p>
            <a:pPr>
              <a:spcBef>
                <a:spcPct val="50000"/>
              </a:spcBef>
            </a:pPr>
            <a:r>
              <a:rPr lang="en-US" sz="2000">
                <a:latin typeface="Arial" panose="020B0604020202020204" pitchFamily="34" charset="0"/>
                <a:cs typeface="Arial" panose="020B0604020202020204" pitchFamily="34" charset="0"/>
              </a:rPr>
              <a:t>Data is not revealed</a:t>
            </a:r>
          </a:p>
        </p:txBody>
      </p:sp>
      <p:sp>
        <p:nvSpPr>
          <p:cNvPr id="10" name="Text Box 14" descr="Integrity- Data is intact- not modified or corrupted">
            <a:extLst>
              <a:ext uri="{FF2B5EF4-FFF2-40B4-BE49-F238E27FC236}">
                <a16:creationId xmlns:a16="http://schemas.microsoft.com/office/drawing/2014/main" id="{7EF06641-C533-7023-4A23-6E6BB472DF32}"/>
              </a:ext>
            </a:extLst>
          </p:cNvPr>
          <p:cNvSpPr txBox="1">
            <a:spLocks noChangeArrowheads="1"/>
          </p:cNvSpPr>
          <p:nvPr/>
        </p:nvSpPr>
        <p:spPr bwMode="auto">
          <a:xfrm>
            <a:off x="4539605" y="3215037"/>
            <a:ext cx="4784802" cy="393766"/>
          </a:xfrm>
          <a:prstGeom prst="rect">
            <a:avLst/>
          </a:prstGeom>
          <a:noFill/>
          <a:ln w="12700">
            <a:solidFill>
              <a:schemeClr val="tx1"/>
            </a:solidFill>
            <a:miter lim="800000"/>
            <a:headEnd/>
            <a:tailEnd/>
          </a:ln>
        </p:spPr>
        <p:txBody>
          <a:bodyPr wrap="square" lIns="85158" tIns="42579" rIns="85158" bIns="42579">
            <a:spAutoFit/>
          </a:bodyPr>
          <a:lstStyle/>
          <a:p>
            <a:pPr>
              <a:spcBef>
                <a:spcPct val="50000"/>
              </a:spcBef>
            </a:pPr>
            <a:r>
              <a:rPr lang="en-US" sz="2000">
                <a:latin typeface="Arial" panose="020B0604020202020204" pitchFamily="34" charset="0"/>
                <a:cs typeface="Arial" panose="020B0604020202020204" pitchFamily="34" charset="0"/>
              </a:rPr>
              <a:t>Data is intact – not modified or corrupted</a:t>
            </a:r>
          </a:p>
        </p:txBody>
      </p:sp>
      <p:sp>
        <p:nvSpPr>
          <p:cNvPr id="11" name="Text Box 15" descr="Availability- Data is accessible to allowed users">
            <a:extLst>
              <a:ext uri="{FF2B5EF4-FFF2-40B4-BE49-F238E27FC236}">
                <a16:creationId xmlns:a16="http://schemas.microsoft.com/office/drawing/2014/main" id="{FB735B8A-C5FD-D943-8676-BBF5B36BF896}"/>
              </a:ext>
            </a:extLst>
          </p:cNvPr>
          <p:cNvSpPr txBox="1">
            <a:spLocks noChangeArrowheads="1"/>
          </p:cNvSpPr>
          <p:nvPr/>
        </p:nvSpPr>
        <p:spPr bwMode="auto">
          <a:xfrm>
            <a:off x="4539605" y="4379167"/>
            <a:ext cx="4201163" cy="393766"/>
          </a:xfrm>
          <a:prstGeom prst="rect">
            <a:avLst/>
          </a:prstGeom>
          <a:noFill/>
          <a:ln w="12700">
            <a:solidFill>
              <a:schemeClr val="tx1"/>
            </a:solidFill>
            <a:miter lim="800000"/>
            <a:headEnd/>
            <a:tailEnd/>
          </a:ln>
        </p:spPr>
        <p:txBody>
          <a:bodyPr wrap="square" lIns="85158" tIns="42579" rIns="85158" bIns="42579">
            <a:spAutoFit/>
          </a:bodyPr>
          <a:lstStyle/>
          <a:p>
            <a:pPr>
              <a:spcBef>
                <a:spcPct val="50000"/>
              </a:spcBef>
            </a:pPr>
            <a:r>
              <a:rPr lang="en-US" sz="2000">
                <a:latin typeface="Arial" panose="020B0604020202020204" pitchFamily="34" charset="0"/>
                <a:cs typeface="Arial" panose="020B0604020202020204" pitchFamily="34" charset="0"/>
              </a:rPr>
              <a:t>Data is accessible to allowed users</a:t>
            </a:r>
          </a:p>
        </p:txBody>
      </p:sp>
    </p:spTree>
    <p:extLst>
      <p:ext uri="{BB962C8B-B14F-4D97-AF65-F5344CB8AC3E}">
        <p14:creationId xmlns:p14="http://schemas.microsoft.com/office/powerpoint/2010/main" val="370795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4288392-196D-4BA2-A235-6C7BB64E0E38}"/>
              </a:ext>
            </a:extLst>
          </p:cNvPr>
          <p:cNvSpPr>
            <a:spLocks noGrp="1"/>
          </p:cNvSpPr>
          <p:nvPr>
            <p:ph type="title"/>
          </p:nvPr>
        </p:nvSpPr>
        <p:spPr>
          <a:xfrm>
            <a:off x="914400" y="152400"/>
            <a:ext cx="8055485" cy="1143000"/>
          </a:xfrm>
        </p:spPr>
        <p:txBody>
          <a:bodyPr/>
          <a:lstStyle/>
          <a:p>
            <a:pPr algn="l"/>
            <a:r>
              <a:rPr lang="en-US"/>
              <a:t>Confidentiality</a:t>
            </a:r>
          </a:p>
        </p:txBody>
      </p:sp>
      <p:sp>
        <p:nvSpPr>
          <p:cNvPr id="5" name="Content Placeholder 2">
            <a:extLst>
              <a:ext uri="{FF2B5EF4-FFF2-40B4-BE49-F238E27FC236}">
                <a16:creationId xmlns:a16="http://schemas.microsoft.com/office/drawing/2014/main" id="{788771CF-AF1A-4A48-835B-A22293C61D46}"/>
              </a:ext>
            </a:extLst>
          </p:cNvPr>
          <p:cNvSpPr>
            <a:spLocks noGrp="1"/>
          </p:cNvSpPr>
          <p:nvPr>
            <p:ph idx="1"/>
          </p:nvPr>
        </p:nvSpPr>
        <p:spPr>
          <a:xfrm>
            <a:off x="914400" y="1392015"/>
            <a:ext cx="7683953" cy="481419"/>
          </a:xfrm>
        </p:spPr>
        <p:txBody>
          <a:bodyPr/>
          <a:lstStyle/>
          <a:p>
            <a:pPr marL="0" indent="0">
              <a:buNone/>
            </a:pPr>
            <a:r>
              <a:rPr lang="en-US"/>
              <a:t>Protection against unauthorized access</a:t>
            </a:r>
          </a:p>
          <a:p>
            <a:pPr marL="0" indent="0">
              <a:buNone/>
            </a:pPr>
            <a:endParaRPr lang="en-US"/>
          </a:p>
        </p:txBody>
      </p:sp>
      <p:grpSp>
        <p:nvGrpSpPr>
          <p:cNvPr id="3" name="Group 2" descr="Confidentiality Cartoon: A lady is sending a message to her coworker that says, &quot;We're going to release the game on the 17th.&quot; A malicious actor has secretly placed himself into the path of the email. The coworker gets the email, but so does the malicious actor who thinks, &quot;Oh, they're releasing on the 17th, let me tell the newspaper.&quot;">
            <a:extLst>
              <a:ext uri="{FF2B5EF4-FFF2-40B4-BE49-F238E27FC236}">
                <a16:creationId xmlns:a16="http://schemas.microsoft.com/office/drawing/2014/main" id="{18F7D320-4854-C15E-9243-02B3A2E57FB6}"/>
              </a:ext>
            </a:extLst>
          </p:cNvPr>
          <p:cNvGrpSpPr/>
          <p:nvPr/>
        </p:nvGrpSpPr>
        <p:grpSpPr>
          <a:xfrm>
            <a:off x="1974273" y="1970049"/>
            <a:ext cx="8055485" cy="3911206"/>
            <a:chOff x="1974273" y="1970049"/>
            <a:chExt cx="8055485" cy="3911206"/>
          </a:xfrm>
        </p:grpSpPr>
        <p:pic>
          <p:nvPicPr>
            <p:cNvPr id="6" name="Picture 5">
              <a:extLst>
                <a:ext uri="{FF2B5EF4-FFF2-40B4-BE49-F238E27FC236}">
                  <a16:creationId xmlns:a16="http://schemas.microsoft.com/office/drawing/2014/main" id="{76A0F550-F9BE-4594-A203-ACEA52833387}"/>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6298" y="3188761"/>
              <a:ext cx="1326113" cy="1090728"/>
            </a:xfrm>
            <a:prstGeom prst="rect">
              <a:avLst/>
            </a:prstGeom>
          </p:spPr>
        </p:pic>
        <p:pic>
          <p:nvPicPr>
            <p:cNvPr id="7" name="Picture 6" descr="Icon">
              <a:extLst>
                <a:ext uri="{FF2B5EF4-FFF2-40B4-BE49-F238E27FC236}">
                  <a16:creationId xmlns:a16="http://schemas.microsoft.com/office/drawing/2014/main" id="{851E1BD1-8E3D-4E8A-AE76-0EB77C23586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5218" y="3959480"/>
              <a:ext cx="1650490" cy="1650490"/>
            </a:xfrm>
            <a:prstGeom prst="rect">
              <a:avLst/>
            </a:prstGeom>
          </p:spPr>
        </p:pic>
        <p:pic>
          <p:nvPicPr>
            <p:cNvPr id="8" name="Picture 7">
              <a:extLst>
                <a:ext uri="{FF2B5EF4-FFF2-40B4-BE49-F238E27FC236}">
                  <a16:creationId xmlns:a16="http://schemas.microsoft.com/office/drawing/2014/main" id="{05D0A552-4E2C-479A-86AD-B2E421C46FAA}"/>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43365" y="3959480"/>
              <a:ext cx="1608252" cy="1608252"/>
            </a:xfrm>
            <a:prstGeom prst="rect">
              <a:avLst/>
            </a:prstGeom>
          </p:spPr>
        </p:pic>
        <p:cxnSp>
          <p:nvCxnSpPr>
            <p:cNvPr id="9" name="Straight Arrow Connector 8" descr="straight arrow connector between two employees">
              <a:extLst>
                <a:ext uri="{FF2B5EF4-FFF2-40B4-BE49-F238E27FC236}">
                  <a16:creationId xmlns:a16="http://schemas.microsoft.com/office/drawing/2014/main" id="{3E0E1B17-55A7-432E-B5BD-EFC833C18E91}"/>
                </a:ext>
              </a:extLst>
            </p:cNvPr>
            <p:cNvCxnSpPr>
              <a:cxnSpLocks/>
            </p:cNvCxnSpPr>
            <p:nvPr/>
          </p:nvCxnSpPr>
          <p:spPr>
            <a:xfrm>
              <a:off x="3751617" y="4929781"/>
              <a:ext cx="4513601" cy="0"/>
            </a:xfrm>
            <a:prstGeom prst="straightConnector1">
              <a:avLst/>
            </a:prstGeom>
            <a:ln w="25400">
              <a:solidFill>
                <a:srgbClr val="0D9DDB"/>
              </a:solidFill>
              <a:tailEnd type="triangle"/>
            </a:ln>
          </p:spPr>
          <p:style>
            <a:lnRef idx="1">
              <a:schemeClr val="accent1"/>
            </a:lnRef>
            <a:fillRef idx="0">
              <a:schemeClr val="accent1"/>
            </a:fillRef>
            <a:effectRef idx="0">
              <a:schemeClr val="accent1"/>
            </a:effectRef>
            <a:fontRef idx="minor">
              <a:schemeClr val="tx1"/>
            </a:fontRef>
          </p:style>
        </p:cxnSp>
        <p:sp>
          <p:nvSpPr>
            <p:cNvPr id="10" name="Speech Bubble: Oval 9" descr="speech bubble: We’re going to release the game on the 17th">
              <a:extLst>
                <a:ext uri="{FF2B5EF4-FFF2-40B4-BE49-F238E27FC236}">
                  <a16:creationId xmlns:a16="http://schemas.microsoft.com/office/drawing/2014/main" id="{97559644-E443-4BCD-B179-E0C91F58F1FF}"/>
                </a:ext>
              </a:extLst>
            </p:cNvPr>
            <p:cNvSpPr/>
            <p:nvPr/>
          </p:nvSpPr>
          <p:spPr>
            <a:xfrm>
              <a:off x="2634166" y="3062200"/>
              <a:ext cx="1915329" cy="914393"/>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descr="Employee emailing another employee- We're going to release the game on the 17th.  ">
              <a:extLst>
                <a:ext uri="{FF2B5EF4-FFF2-40B4-BE49-F238E27FC236}">
                  <a16:creationId xmlns:a16="http://schemas.microsoft.com/office/drawing/2014/main" id="{4C454F45-8A5D-442E-A7BC-DCB55A554135}"/>
                </a:ext>
              </a:extLst>
            </p:cNvPr>
            <p:cNvSpPr txBox="1"/>
            <p:nvPr/>
          </p:nvSpPr>
          <p:spPr>
            <a:xfrm>
              <a:off x="2820305" y="3177180"/>
              <a:ext cx="1608252" cy="738664"/>
            </a:xfrm>
            <a:prstGeom prst="rect">
              <a:avLst/>
            </a:prstGeom>
            <a:noFill/>
          </p:spPr>
          <p:txBody>
            <a:bodyPr wrap="square" rtlCol="0">
              <a:spAutoFit/>
            </a:bodyPr>
            <a:lstStyle/>
            <a:p>
              <a:pPr algn="ctr"/>
              <a:r>
                <a:rPr lang="en-US" sz="1400">
                  <a:latin typeface="Arial" panose="020B0604020202020204" pitchFamily="34" charset="0"/>
                  <a:cs typeface="Arial" panose="020B0604020202020204" pitchFamily="34" charset="0"/>
                </a:rPr>
                <a:t>We’re going to release the game on the 17</a:t>
              </a:r>
              <a:r>
                <a:rPr lang="en-US" sz="1400" baseline="30000">
                  <a:latin typeface="Arial" panose="020B0604020202020204" pitchFamily="34" charset="0"/>
                  <a:cs typeface="Arial" panose="020B0604020202020204" pitchFamily="34" charset="0"/>
                </a:rPr>
                <a:t>th</a:t>
              </a:r>
              <a:r>
                <a:rPr lang="en-US" sz="1400">
                  <a:latin typeface="Arial" panose="020B0604020202020204" pitchFamily="34" charset="0"/>
                  <a:cs typeface="Arial" panose="020B0604020202020204" pitchFamily="34" charset="0"/>
                </a:rPr>
                <a:t> </a:t>
              </a:r>
            </a:p>
          </p:txBody>
        </p:sp>
        <p:sp>
          <p:nvSpPr>
            <p:cNvPr id="12" name="Thought Bubble: Cloud 11" descr="Speech bubble Oh, they’re releasing on the 17th, let me tell the newspaper&#10;">
              <a:extLst>
                <a:ext uri="{FF2B5EF4-FFF2-40B4-BE49-F238E27FC236}">
                  <a16:creationId xmlns:a16="http://schemas.microsoft.com/office/drawing/2014/main" id="{87F2C7FD-8058-4260-BE17-A0EDEFE6FBAE}"/>
                </a:ext>
              </a:extLst>
            </p:cNvPr>
            <p:cNvSpPr/>
            <p:nvPr/>
          </p:nvSpPr>
          <p:spPr>
            <a:xfrm>
              <a:off x="5653409" y="2278246"/>
              <a:ext cx="2611809" cy="1022403"/>
            </a:xfrm>
            <a:prstGeom prst="cloud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descr="Malicious Actor intercepting &quot;Oh, they're releasing on the 17th, let me tell the newspaper.&quot;">
              <a:extLst>
                <a:ext uri="{FF2B5EF4-FFF2-40B4-BE49-F238E27FC236}">
                  <a16:creationId xmlns:a16="http://schemas.microsoft.com/office/drawing/2014/main" id="{4E3B3F29-38CF-4AD5-A68F-99655D1F04C6}"/>
                </a:ext>
              </a:extLst>
            </p:cNvPr>
            <p:cNvSpPr txBox="1"/>
            <p:nvPr/>
          </p:nvSpPr>
          <p:spPr>
            <a:xfrm>
              <a:off x="5889354" y="2449816"/>
              <a:ext cx="1895476" cy="738664"/>
            </a:xfrm>
            <a:prstGeom prst="rect">
              <a:avLst/>
            </a:prstGeom>
            <a:noFill/>
          </p:spPr>
          <p:txBody>
            <a:bodyPr wrap="square" rtlCol="0">
              <a:spAutoFit/>
            </a:bodyPr>
            <a:lstStyle/>
            <a:p>
              <a:pPr algn="ctr"/>
              <a:r>
                <a:rPr lang="en-US" sz="1400">
                  <a:latin typeface="Arial" panose="020B0604020202020204" pitchFamily="34" charset="0"/>
                  <a:cs typeface="Arial" panose="020B0604020202020204" pitchFamily="34" charset="0"/>
                </a:rPr>
                <a:t>Oh, they’re releasing on the 17</a:t>
              </a:r>
              <a:r>
                <a:rPr lang="en-US" sz="1400" baseline="30000">
                  <a:latin typeface="Arial" panose="020B0604020202020204" pitchFamily="34" charset="0"/>
                  <a:cs typeface="Arial" panose="020B0604020202020204" pitchFamily="34" charset="0"/>
                </a:rPr>
                <a:t>th</a:t>
              </a:r>
              <a:r>
                <a:rPr lang="en-US" sz="1400">
                  <a:latin typeface="Arial" panose="020B0604020202020204" pitchFamily="34" charset="0"/>
                  <a:cs typeface="Arial" panose="020B0604020202020204" pitchFamily="34" charset="0"/>
                </a:rPr>
                <a:t>, let me tell the newspaper</a:t>
              </a:r>
            </a:p>
          </p:txBody>
        </p:sp>
        <p:sp>
          <p:nvSpPr>
            <p:cNvPr id="2" name="Rectangle 1">
              <a:extLst>
                <a:ext uri="{FF2B5EF4-FFF2-40B4-BE49-F238E27FC236}">
                  <a16:creationId xmlns:a16="http://schemas.microsoft.com/office/drawing/2014/main" id="{CB1B4EDE-EBC9-BE7F-AAF7-5BC6F63A933D}"/>
                </a:ext>
              </a:extLst>
            </p:cNvPr>
            <p:cNvSpPr/>
            <p:nvPr/>
          </p:nvSpPr>
          <p:spPr>
            <a:xfrm>
              <a:off x="1974273" y="1970049"/>
              <a:ext cx="8055485" cy="3911206"/>
            </a:xfrm>
            <a:prstGeom prst="rect">
              <a:avLst/>
            </a:prstGeom>
            <a:noFill/>
            <a:ln w="25400">
              <a:solidFill>
                <a:srgbClr val="0D9DD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06058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C1DC4C21-7DD0-46AB-931D-B099DDC2D4CC}"/>
              </a:ext>
            </a:extLst>
          </p:cNvPr>
          <p:cNvSpPr>
            <a:spLocks noGrp="1"/>
          </p:cNvSpPr>
          <p:nvPr>
            <p:ph type="title"/>
          </p:nvPr>
        </p:nvSpPr>
        <p:spPr>
          <a:xfrm>
            <a:off x="914400" y="152400"/>
            <a:ext cx="8055485" cy="1143000"/>
          </a:xfrm>
        </p:spPr>
        <p:txBody>
          <a:bodyPr/>
          <a:lstStyle/>
          <a:p>
            <a:pPr algn="l"/>
            <a:r>
              <a:rPr lang="en-US"/>
              <a:t>Integrity</a:t>
            </a:r>
          </a:p>
        </p:txBody>
      </p:sp>
      <p:sp>
        <p:nvSpPr>
          <p:cNvPr id="13" name="Content Placeholder 2">
            <a:extLst>
              <a:ext uri="{FF2B5EF4-FFF2-40B4-BE49-F238E27FC236}">
                <a16:creationId xmlns:a16="http://schemas.microsoft.com/office/drawing/2014/main" id="{9D624F94-7B3B-480F-8DDB-F3E49E2959C6}"/>
              </a:ext>
            </a:extLst>
          </p:cNvPr>
          <p:cNvSpPr>
            <a:spLocks noGrp="1"/>
          </p:cNvSpPr>
          <p:nvPr>
            <p:ph idx="1"/>
          </p:nvPr>
        </p:nvSpPr>
        <p:spPr>
          <a:xfrm>
            <a:off x="914400" y="1321906"/>
            <a:ext cx="7683953" cy="583636"/>
          </a:xfrm>
        </p:spPr>
        <p:txBody>
          <a:bodyPr/>
          <a:lstStyle/>
          <a:p>
            <a:pPr marL="0" indent="0">
              <a:buNone/>
            </a:pPr>
            <a:r>
              <a:rPr lang="en-US"/>
              <a:t>Protection against unauthorized modification</a:t>
            </a:r>
          </a:p>
          <a:p>
            <a:pPr marL="0" indent="0">
              <a:buNone/>
            </a:pPr>
            <a:endParaRPr lang="en-US"/>
          </a:p>
        </p:txBody>
      </p:sp>
      <p:grpSp>
        <p:nvGrpSpPr>
          <p:cNvPr id="3" name="Group 2" descr="Integrity Cartoon: A lady is sending a message to her coworker that says, &quot;We're going to release the game on the 17th.&quot; A malicious actor has secretly placed himself into the path of the email. He decides to change the message of the email that the coworker will receive to read, &quot;We're going to release the game on the 21st.&quot;">
            <a:extLst>
              <a:ext uri="{FF2B5EF4-FFF2-40B4-BE49-F238E27FC236}">
                <a16:creationId xmlns:a16="http://schemas.microsoft.com/office/drawing/2014/main" id="{984B1CE3-7936-E09E-27C2-D5D4B7454B88}"/>
              </a:ext>
            </a:extLst>
          </p:cNvPr>
          <p:cNvGrpSpPr/>
          <p:nvPr/>
        </p:nvGrpSpPr>
        <p:grpSpPr>
          <a:xfrm>
            <a:off x="2011631" y="1932048"/>
            <a:ext cx="8055485" cy="3720607"/>
            <a:chOff x="2011631" y="1932048"/>
            <a:chExt cx="8055485" cy="3720607"/>
          </a:xfrm>
        </p:grpSpPr>
        <p:pic>
          <p:nvPicPr>
            <p:cNvPr id="4" name="Picture 3" descr="Icon">
              <a:extLst>
                <a:ext uri="{FF2B5EF4-FFF2-40B4-BE49-F238E27FC236}">
                  <a16:creationId xmlns:a16="http://schemas.microsoft.com/office/drawing/2014/main" id="{63B38F54-6D26-40F1-A31C-71579D6531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94564" y="3148049"/>
              <a:ext cx="1326113" cy="1090728"/>
            </a:xfrm>
            <a:prstGeom prst="rect">
              <a:avLst/>
            </a:prstGeom>
          </p:spPr>
        </p:pic>
        <p:pic>
          <p:nvPicPr>
            <p:cNvPr id="5" name="Picture 4" descr="Icon">
              <a:extLst>
                <a:ext uri="{FF2B5EF4-FFF2-40B4-BE49-F238E27FC236}">
                  <a16:creationId xmlns:a16="http://schemas.microsoft.com/office/drawing/2014/main" id="{347CAFC4-40DD-42A9-A53F-D381C673C37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33484" y="3918768"/>
              <a:ext cx="1650490" cy="1650490"/>
            </a:xfrm>
            <a:prstGeom prst="rect">
              <a:avLst/>
            </a:prstGeom>
          </p:spPr>
        </p:pic>
        <p:pic>
          <p:nvPicPr>
            <p:cNvPr id="6" name="Picture 5" descr="Icon">
              <a:extLst>
                <a:ext uri="{FF2B5EF4-FFF2-40B4-BE49-F238E27FC236}">
                  <a16:creationId xmlns:a16="http://schemas.microsoft.com/office/drawing/2014/main" id="{66A275A3-0D96-4E2A-AD37-DEFD92977FA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1631" y="3918768"/>
              <a:ext cx="1608252" cy="1608252"/>
            </a:xfrm>
            <a:prstGeom prst="rect">
              <a:avLst/>
            </a:prstGeom>
          </p:spPr>
        </p:pic>
        <p:cxnSp>
          <p:nvCxnSpPr>
            <p:cNvPr id="7" name="Straight Arrow Connector 6">
              <a:extLst>
                <a:ext uri="{FF2B5EF4-FFF2-40B4-BE49-F238E27FC236}">
                  <a16:creationId xmlns:a16="http://schemas.microsoft.com/office/drawing/2014/main" id="{E87FA88E-C1CA-473B-AF6D-C320887CA379}"/>
                </a:ext>
                <a:ext uri="{C183D7F6-B498-43B3-948B-1728B52AA6E4}">
                  <adec:decorative xmlns:adec="http://schemas.microsoft.com/office/drawing/2017/decorative" val="1"/>
                </a:ext>
              </a:extLst>
            </p:cNvPr>
            <p:cNvCxnSpPr>
              <a:cxnSpLocks/>
            </p:cNvCxnSpPr>
            <p:nvPr/>
          </p:nvCxnSpPr>
          <p:spPr>
            <a:xfrm>
              <a:off x="3619883" y="4889069"/>
              <a:ext cx="4513601" cy="0"/>
            </a:xfrm>
            <a:prstGeom prst="straightConnector1">
              <a:avLst/>
            </a:prstGeom>
            <a:ln w="25400">
              <a:solidFill>
                <a:srgbClr val="0D9DDB"/>
              </a:solidFill>
              <a:tailEnd type="triangle"/>
            </a:ln>
          </p:spPr>
          <p:style>
            <a:lnRef idx="1">
              <a:schemeClr val="accent1"/>
            </a:lnRef>
            <a:fillRef idx="0">
              <a:schemeClr val="accent1"/>
            </a:fillRef>
            <a:effectRef idx="0">
              <a:schemeClr val="accent1"/>
            </a:effectRef>
            <a:fontRef idx="minor">
              <a:schemeClr val="tx1"/>
            </a:fontRef>
          </p:style>
        </p:cxnSp>
        <p:sp>
          <p:nvSpPr>
            <p:cNvPr id="8" name="Speech Bubble: Oval 7" descr="Speech Bubble&quot; We’re going to release the game on the 17th &quot;&#10;">
              <a:extLst>
                <a:ext uri="{FF2B5EF4-FFF2-40B4-BE49-F238E27FC236}">
                  <a16:creationId xmlns:a16="http://schemas.microsoft.com/office/drawing/2014/main" id="{256FAC15-2A3D-4EA8-810C-A48FE03D7400}"/>
                </a:ext>
              </a:extLst>
            </p:cNvPr>
            <p:cNvSpPr/>
            <p:nvPr/>
          </p:nvSpPr>
          <p:spPr>
            <a:xfrm>
              <a:off x="2502432" y="3021488"/>
              <a:ext cx="1915329" cy="914393"/>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descr="We’re going to release the game on the 17th &#10;">
              <a:extLst>
                <a:ext uri="{FF2B5EF4-FFF2-40B4-BE49-F238E27FC236}">
                  <a16:creationId xmlns:a16="http://schemas.microsoft.com/office/drawing/2014/main" id="{03A675F6-E0B0-4694-9870-3DB8CD5D0CDA}"/>
                </a:ext>
              </a:extLst>
            </p:cNvPr>
            <p:cNvSpPr txBox="1"/>
            <p:nvPr/>
          </p:nvSpPr>
          <p:spPr>
            <a:xfrm>
              <a:off x="2688571" y="3136468"/>
              <a:ext cx="1608252" cy="738664"/>
            </a:xfrm>
            <a:prstGeom prst="rect">
              <a:avLst/>
            </a:prstGeom>
            <a:noFill/>
          </p:spPr>
          <p:txBody>
            <a:bodyPr wrap="square" rtlCol="0">
              <a:spAutoFit/>
            </a:bodyPr>
            <a:lstStyle/>
            <a:p>
              <a:pPr algn="ctr"/>
              <a:r>
                <a:rPr lang="en-US" sz="1400">
                  <a:latin typeface="Arial" panose="020B0604020202020204" pitchFamily="34" charset="0"/>
                  <a:cs typeface="Arial" panose="020B0604020202020204" pitchFamily="34" charset="0"/>
                </a:rPr>
                <a:t>We’re going to release the game on the 17</a:t>
              </a:r>
              <a:r>
                <a:rPr lang="en-US" sz="1400" baseline="30000">
                  <a:latin typeface="Arial" panose="020B0604020202020204" pitchFamily="34" charset="0"/>
                  <a:cs typeface="Arial" panose="020B0604020202020204" pitchFamily="34" charset="0"/>
                </a:rPr>
                <a:t>th</a:t>
              </a:r>
              <a:r>
                <a:rPr lang="en-US" sz="1400">
                  <a:latin typeface="Arial" panose="020B0604020202020204" pitchFamily="34" charset="0"/>
                  <a:cs typeface="Arial" panose="020B0604020202020204" pitchFamily="34" charset="0"/>
                </a:rPr>
                <a:t> </a:t>
              </a:r>
            </a:p>
          </p:txBody>
        </p:sp>
        <p:sp>
          <p:nvSpPr>
            <p:cNvPr id="10" name="Thought Bubble: Cloud 9" descr="Thought bubble: Let me change that to the 21st &#10;">
              <a:extLst>
                <a:ext uri="{FF2B5EF4-FFF2-40B4-BE49-F238E27FC236}">
                  <a16:creationId xmlns:a16="http://schemas.microsoft.com/office/drawing/2014/main" id="{526CE897-9867-4CAA-A558-31DE139C3F98}"/>
                </a:ext>
              </a:extLst>
            </p:cNvPr>
            <p:cNvSpPr/>
            <p:nvPr/>
          </p:nvSpPr>
          <p:spPr>
            <a:xfrm>
              <a:off x="5521675" y="2237534"/>
              <a:ext cx="2611809" cy="1022403"/>
            </a:xfrm>
            <a:prstGeom prst="cloud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descr="Let me change that to the 21st &#10;">
              <a:extLst>
                <a:ext uri="{FF2B5EF4-FFF2-40B4-BE49-F238E27FC236}">
                  <a16:creationId xmlns:a16="http://schemas.microsoft.com/office/drawing/2014/main" id="{D03A3F5A-11AB-4557-8447-57B4F56F0006}"/>
                </a:ext>
              </a:extLst>
            </p:cNvPr>
            <p:cNvSpPr txBox="1"/>
            <p:nvPr/>
          </p:nvSpPr>
          <p:spPr>
            <a:xfrm>
              <a:off x="5757620" y="2544481"/>
              <a:ext cx="1895476" cy="523220"/>
            </a:xfrm>
            <a:prstGeom prst="rect">
              <a:avLst/>
            </a:prstGeom>
            <a:noFill/>
          </p:spPr>
          <p:txBody>
            <a:bodyPr wrap="square" rtlCol="0">
              <a:spAutoFit/>
            </a:bodyPr>
            <a:lstStyle/>
            <a:p>
              <a:pPr algn="ctr"/>
              <a:r>
                <a:rPr lang="en-US" sz="1400">
                  <a:latin typeface="Arial" panose="020B0604020202020204" pitchFamily="34" charset="0"/>
                  <a:cs typeface="Arial" panose="020B0604020202020204" pitchFamily="34" charset="0"/>
                </a:rPr>
                <a:t>Let me change that to the 21</a:t>
              </a:r>
              <a:r>
                <a:rPr lang="en-US" sz="1400" baseline="30000">
                  <a:latin typeface="Arial" panose="020B0604020202020204" pitchFamily="34" charset="0"/>
                  <a:cs typeface="Arial" panose="020B0604020202020204" pitchFamily="34" charset="0"/>
                </a:rPr>
                <a:t>st</a:t>
              </a:r>
              <a:r>
                <a:rPr lang="en-US" sz="1400">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E695099-D8BF-4002-AE87-B80CE2E43223}"/>
                </a:ext>
              </a:extLst>
            </p:cNvPr>
            <p:cNvSpPr txBox="1"/>
            <p:nvPr/>
          </p:nvSpPr>
          <p:spPr>
            <a:xfrm>
              <a:off x="3405224" y="4382993"/>
              <a:ext cx="2025074" cy="461665"/>
            </a:xfrm>
            <a:prstGeom prst="rect">
              <a:avLst/>
            </a:prstGeom>
            <a:noFill/>
          </p:spPr>
          <p:txBody>
            <a:bodyPr wrap="square" rtlCol="0">
              <a:spAutoFit/>
            </a:bodyPr>
            <a:lstStyle/>
            <a:p>
              <a:pPr algn="ctr"/>
              <a:r>
                <a:rPr lang="en-US" sz="1200">
                  <a:latin typeface="Arial" panose="020B0604020202020204" pitchFamily="34" charset="0"/>
                  <a:cs typeface="Arial" panose="020B0604020202020204" pitchFamily="34" charset="0"/>
                </a:rPr>
                <a:t>We’re going to release the game on the 17</a:t>
              </a:r>
              <a:r>
                <a:rPr lang="en-US" sz="1200" baseline="30000">
                  <a:latin typeface="Arial" panose="020B0604020202020204" pitchFamily="34" charset="0"/>
                  <a:cs typeface="Arial" panose="020B0604020202020204" pitchFamily="34" charset="0"/>
                </a:rPr>
                <a:t>th</a:t>
              </a:r>
              <a:r>
                <a:rPr lang="en-US" sz="1200">
                  <a:latin typeface="Arial" panose="020B0604020202020204" pitchFamily="34" charset="0"/>
                  <a:cs typeface="Arial" panose="020B0604020202020204" pitchFamily="34" charset="0"/>
                </a:rPr>
                <a:t> </a:t>
              </a:r>
            </a:p>
          </p:txBody>
        </p:sp>
        <p:sp>
          <p:nvSpPr>
            <p:cNvPr id="15" name="TextBox 14">
              <a:extLst>
                <a:ext uri="{FF2B5EF4-FFF2-40B4-BE49-F238E27FC236}">
                  <a16:creationId xmlns:a16="http://schemas.microsoft.com/office/drawing/2014/main" id="{56700B5E-BCAD-4BC5-BE5A-DCED5CA0EF7C}"/>
                </a:ext>
              </a:extLst>
            </p:cNvPr>
            <p:cNvSpPr txBox="1"/>
            <p:nvPr/>
          </p:nvSpPr>
          <p:spPr>
            <a:xfrm>
              <a:off x="6323069" y="4403391"/>
              <a:ext cx="2025074" cy="461665"/>
            </a:xfrm>
            <a:prstGeom prst="rect">
              <a:avLst/>
            </a:prstGeom>
            <a:noFill/>
          </p:spPr>
          <p:txBody>
            <a:bodyPr wrap="square" rtlCol="0">
              <a:spAutoFit/>
            </a:bodyPr>
            <a:lstStyle/>
            <a:p>
              <a:pPr algn="ctr"/>
              <a:r>
                <a:rPr lang="en-US" sz="1200">
                  <a:latin typeface="Arial" panose="020B0604020202020204" pitchFamily="34" charset="0"/>
                  <a:cs typeface="Arial" panose="020B0604020202020204" pitchFamily="34" charset="0"/>
                </a:rPr>
                <a:t>We’re going to release the game on the 21</a:t>
              </a:r>
              <a:r>
                <a:rPr lang="en-US" sz="1200" baseline="30000">
                  <a:latin typeface="Arial" panose="020B0604020202020204" pitchFamily="34" charset="0"/>
                  <a:cs typeface="Arial" panose="020B0604020202020204" pitchFamily="34" charset="0"/>
                </a:rPr>
                <a:t>st</a:t>
              </a:r>
              <a:r>
                <a:rPr lang="en-US" sz="1200">
                  <a:latin typeface="Arial" panose="020B0604020202020204" pitchFamily="34" charset="0"/>
                  <a:cs typeface="Arial" panose="020B0604020202020204" pitchFamily="34" charset="0"/>
                </a:rPr>
                <a:t> </a:t>
              </a:r>
            </a:p>
          </p:txBody>
        </p:sp>
        <p:pic>
          <p:nvPicPr>
            <p:cNvPr id="16" name="Graphic 15" descr="Transfer with solid fill">
              <a:extLst>
                <a:ext uri="{FF2B5EF4-FFF2-40B4-BE49-F238E27FC236}">
                  <a16:creationId xmlns:a16="http://schemas.microsoft.com/office/drawing/2014/main" id="{57B6345E-1418-40BF-AE31-BF1C2DD67E5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587100" y="4271597"/>
              <a:ext cx="579166" cy="579166"/>
            </a:xfrm>
            <a:prstGeom prst="rect">
              <a:avLst/>
            </a:prstGeom>
          </p:spPr>
        </p:pic>
        <p:sp>
          <p:nvSpPr>
            <p:cNvPr id="2" name="Rectangle 1">
              <a:extLst>
                <a:ext uri="{FF2B5EF4-FFF2-40B4-BE49-F238E27FC236}">
                  <a16:creationId xmlns:a16="http://schemas.microsoft.com/office/drawing/2014/main" id="{868D3222-C944-2787-BFB1-3B9BEC3D419D}"/>
                </a:ext>
              </a:extLst>
            </p:cNvPr>
            <p:cNvSpPr/>
            <p:nvPr/>
          </p:nvSpPr>
          <p:spPr>
            <a:xfrm>
              <a:off x="2011631" y="1932048"/>
              <a:ext cx="8055485" cy="3720607"/>
            </a:xfrm>
            <a:prstGeom prst="rect">
              <a:avLst/>
            </a:prstGeom>
            <a:noFill/>
            <a:ln w="25400">
              <a:solidFill>
                <a:srgbClr val="0D9DD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05879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1A43859-010A-4222-B4D2-6ECFD01803C3}"/>
              </a:ext>
            </a:extLst>
          </p:cNvPr>
          <p:cNvSpPr>
            <a:spLocks noGrp="1"/>
          </p:cNvSpPr>
          <p:nvPr>
            <p:ph type="title"/>
          </p:nvPr>
        </p:nvSpPr>
        <p:spPr>
          <a:xfrm>
            <a:off x="914400" y="152400"/>
            <a:ext cx="8055485" cy="1143000"/>
          </a:xfrm>
        </p:spPr>
        <p:txBody>
          <a:bodyPr/>
          <a:lstStyle/>
          <a:p>
            <a:pPr algn="l"/>
            <a:r>
              <a:rPr lang="en-US"/>
              <a:t>Availability</a:t>
            </a:r>
          </a:p>
        </p:txBody>
      </p:sp>
      <p:sp>
        <p:nvSpPr>
          <p:cNvPr id="10" name="Content Placeholder 2">
            <a:extLst>
              <a:ext uri="{FF2B5EF4-FFF2-40B4-BE49-F238E27FC236}">
                <a16:creationId xmlns:a16="http://schemas.microsoft.com/office/drawing/2014/main" id="{D91F3A0A-B3E7-4AF7-B1E6-457BCBB03D36}"/>
              </a:ext>
            </a:extLst>
          </p:cNvPr>
          <p:cNvSpPr>
            <a:spLocks noGrp="1"/>
          </p:cNvSpPr>
          <p:nvPr>
            <p:ph idx="1"/>
          </p:nvPr>
        </p:nvSpPr>
        <p:spPr>
          <a:xfrm>
            <a:off x="914400" y="1436692"/>
            <a:ext cx="7683953" cy="561434"/>
          </a:xfrm>
        </p:spPr>
        <p:txBody>
          <a:bodyPr/>
          <a:lstStyle/>
          <a:p>
            <a:pPr marL="0" indent="0">
              <a:buNone/>
            </a:pPr>
            <a:r>
              <a:rPr lang="en-US"/>
              <a:t>Protection against denial of service</a:t>
            </a:r>
          </a:p>
        </p:txBody>
      </p:sp>
      <p:grpSp>
        <p:nvGrpSpPr>
          <p:cNvPr id="3" name="Group 2" descr="Avilability Cartoon: A lady is trying to send a message to her coworker that says, &quot;We're going to release the game on the 17th,&quot; but the message is not able to be sent. The coworker is confused about why he hasn't gotten a message.">
            <a:extLst>
              <a:ext uri="{FF2B5EF4-FFF2-40B4-BE49-F238E27FC236}">
                <a16:creationId xmlns:a16="http://schemas.microsoft.com/office/drawing/2014/main" id="{14DFD800-36CD-5A9A-5370-12DD78917619}"/>
              </a:ext>
            </a:extLst>
          </p:cNvPr>
          <p:cNvGrpSpPr/>
          <p:nvPr/>
        </p:nvGrpSpPr>
        <p:grpSpPr>
          <a:xfrm>
            <a:off x="2055495" y="2670464"/>
            <a:ext cx="8055485" cy="2951018"/>
            <a:chOff x="2055495" y="2670464"/>
            <a:chExt cx="8055485" cy="2951018"/>
          </a:xfrm>
        </p:grpSpPr>
        <p:pic>
          <p:nvPicPr>
            <p:cNvPr id="4" name="Picture 3" descr="Icon">
              <a:extLst>
                <a:ext uri="{FF2B5EF4-FFF2-40B4-BE49-F238E27FC236}">
                  <a16:creationId xmlns:a16="http://schemas.microsoft.com/office/drawing/2014/main" id="{D3C383A0-9B61-43C5-9F78-998EC6BF77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5219" y="3763786"/>
              <a:ext cx="1650490" cy="1650490"/>
            </a:xfrm>
            <a:prstGeom prst="rect">
              <a:avLst/>
            </a:prstGeom>
          </p:spPr>
        </p:pic>
        <p:pic>
          <p:nvPicPr>
            <p:cNvPr id="5" name="Picture 4" descr="Icon">
              <a:extLst>
                <a:ext uri="{FF2B5EF4-FFF2-40B4-BE49-F238E27FC236}">
                  <a16:creationId xmlns:a16="http://schemas.microsoft.com/office/drawing/2014/main" id="{3C6CE0D3-F957-4DA4-8426-AC9E87ACEA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43366" y="3763786"/>
              <a:ext cx="1608252" cy="1608252"/>
            </a:xfrm>
            <a:prstGeom prst="rect">
              <a:avLst/>
            </a:prstGeom>
          </p:spPr>
        </p:pic>
        <p:cxnSp>
          <p:nvCxnSpPr>
            <p:cNvPr id="6" name="Straight Arrow Connector 5">
              <a:extLst>
                <a:ext uri="{FF2B5EF4-FFF2-40B4-BE49-F238E27FC236}">
                  <a16:creationId xmlns:a16="http://schemas.microsoft.com/office/drawing/2014/main" id="{8F618729-F46C-4CA1-BB37-F4945E86CECA}"/>
                </a:ext>
                <a:ext uri="{C183D7F6-B498-43B3-948B-1728B52AA6E4}">
                  <adec:decorative xmlns:adec="http://schemas.microsoft.com/office/drawing/2017/decorative" val="1"/>
                </a:ext>
              </a:extLst>
            </p:cNvPr>
            <p:cNvCxnSpPr>
              <a:cxnSpLocks/>
            </p:cNvCxnSpPr>
            <p:nvPr/>
          </p:nvCxnSpPr>
          <p:spPr>
            <a:xfrm>
              <a:off x="3770668" y="4734087"/>
              <a:ext cx="1810415" cy="0"/>
            </a:xfrm>
            <a:prstGeom prst="straightConnector1">
              <a:avLst/>
            </a:prstGeom>
            <a:ln w="25400">
              <a:solidFill>
                <a:srgbClr val="0D9DDB"/>
              </a:solidFill>
              <a:tailEnd type="none"/>
            </a:ln>
          </p:spPr>
          <p:style>
            <a:lnRef idx="1">
              <a:schemeClr val="accent1"/>
            </a:lnRef>
            <a:fillRef idx="0">
              <a:schemeClr val="accent1"/>
            </a:fillRef>
            <a:effectRef idx="0">
              <a:schemeClr val="accent1"/>
            </a:effectRef>
            <a:fontRef idx="minor">
              <a:schemeClr val="tx1"/>
            </a:fontRef>
          </p:style>
        </p:cxnSp>
        <p:sp>
          <p:nvSpPr>
            <p:cNvPr id="7" name="Speech Bubble: Oval 6" descr="Speech Bubble: ">
              <a:extLst>
                <a:ext uri="{FF2B5EF4-FFF2-40B4-BE49-F238E27FC236}">
                  <a16:creationId xmlns:a16="http://schemas.microsoft.com/office/drawing/2014/main" id="{306C1C35-C372-418E-AAF2-7AAD21B85055}"/>
                </a:ext>
              </a:extLst>
            </p:cNvPr>
            <p:cNvSpPr/>
            <p:nvPr/>
          </p:nvSpPr>
          <p:spPr>
            <a:xfrm>
              <a:off x="2634167" y="2866506"/>
              <a:ext cx="1915329" cy="914393"/>
            </a:xfrm>
            <a:prstGeom prst="wedgeEllipse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descr="Speech bubble : We’re going to release the game on the 17th &#10;">
              <a:extLst>
                <a:ext uri="{FF2B5EF4-FFF2-40B4-BE49-F238E27FC236}">
                  <a16:creationId xmlns:a16="http://schemas.microsoft.com/office/drawing/2014/main" id="{F79B22E8-A3FE-4880-ADC1-58B3866C6A22}"/>
                </a:ext>
              </a:extLst>
            </p:cNvPr>
            <p:cNvSpPr txBox="1"/>
            <p:nvPr/>
          </p:nvSpPr>
          <p:spPr>
            <a:xfrm>
              <a:off x="2820306" y="2981486"/>
              <a:ext cx="1608252" cy="738664"/>
            </a:xfrm>
            <a:prstGeom prst="rect">
              <a:avLst/>
            </a:prstGeom>
            <a:noFill/>
          </p:spPr>
          <p:txBody>
            <a:bodyPr wrap="square" rtlCol="0">
              <a:spAutoFit/>
            </a:bodyPr>
            <a:lstStyle/>
            <a:p>
              <a:pPr algn="ctr"/>
              <a:r>
                <a:rPr lang="en-US" sz="1400">
                  <a:latin typeface="Arial" panose="020B0604020202020204" pitchFamily="34" charset="0"/>
                  <a:cs typeface="Arial" panose="020B0604020202020204" pitchFamily="34" charset="0"/>
                </a:rPr>
                <a:t>We’re going to release the game on the 17</a:t>
              </a:r>
              <a:r>
                <a:rPr lang="en-US" sz="1400" baseline="30000">
                  <a:latin typeface="Arial" panose="020B0604020202020204" pitchFamily="34" charset="0"/>
                  <a:cs typeface="Arial" panose="020B0604020202020204" pitchFamily="34" charset="0"/>
                </a:rPr>
                <a:t>th</a:t>
              </a:r>
              <a:r>
                <a:rPr lang="en-US" sz="1400">
                  <a:latin typeface="Arial" panose="020B0604020202020204" pitchFamily="34" charset="0"/>
                  <a:cs typeface="Arial" panose="020B0604020202020204" pitchFamily="34" charset="0"/>
                </a:rPr>
                <a:t> </a:t>
              </a:r>
            </a:p>
          </p:txBody>
        </p:sp>
        <p:pic>
          <p:nvPicPr>
            <p:cNvPr id="11" name="Graphic 10" descr="High voltage outline">
              <a:extLst>
                <a:ext uri="{FF2B5EF4-FFF2-40B4-BE49-F238E27FC236}">
                  <a16:creationId xmlns:a16="http://schemas.microsoft.com/office/drawing/2014/main" id="{D2C77E73-E3A0-447A-976D-D075A5152F1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84183" y="4228011"/>
              <a:ext cx="914400" cy="914400"/>
            </a:xfrm>
            <a:prstGeom prst="rect">
              <a:avLst/>
            </a:prstGeom>
          </p:spPr>
        </p:pic>
        <p:cxnSp>
          <p:nvCxnSpPr>
            <p:cNvPr id="12" name="Straight Arrow Connector 11">
              <a:extLst>
                <a:ext uri="{FF2B5EF4-FFF2-40B4-BE49-F238E27FC236}">
                  <a16:creationId xmlns:a16="http://schemas.microsoft.com/office/drawing/2014/main" id="{B17F589F-9B29-414A-9F4C-00F8F65EE2C8}"/>
                </a:ext>
                <a:ext uri="{C183D7F6-B498-43B3-948B-1728B52AA6E4}">
                  <adec:decorative xmlns:adec="http://schemas.microsoft.com/office/drawing/2017/decorative" val="1"/>
                </a:ext>
              </a:extLst>
            </p:cNvPr>
            <p:cNvCxnSpPr>
              <a:cxnSpLocks/>
            </p:cNvCxnSpPr>
            <p:nvPr/>
          </p:nvCxnSpPr>
          <p:spPr>
            <a:xfrm>
              <a:off x="6092782" y="4734087"/>
              <a:ext cx="1720624" cy="0"/>
            </a:xfrm>
            <a:prstGeom prst="straightConnector1">
              <a:avLst/>
            </a:prstGeom>
            <a:ln w="25400">
              <a:solidFill>
                <a:srgbClr val="0D9DDB"/>
              </a:solidFill>
              <a:prstDash val="dash"/>
              <a:tailEnd type="triangle"/>
            </a:ln>
          </p:spPr>
          <p:style>
            <a:lnRef idx="1">
              <a:schemeClr val="accent1"/>
            </a:lnRef>
            <a:fillRef idx="0">
              <a:schemeClr val="accent1"/>
            </a:fillRef>
            <a:effectRef idx="0">
              <a:schemeClr val="accent1"/>
            </a:effectRef>
            <a:fontRef idx="minor">
              <a:schemeClr val="tx1"/>
            </a:fontRef>
          </p:style>
        </p:cxnSp>
        <p:pic>
          <p:nvPicPr>
            <p:cNvPr id="13" name="Graphic 12" descr="Close outline">
              <a:extLst>
                <a:ext uri="{FF2B5EF4-FFF2-40B4-BE49-F238E27FC236}">
                  <a16:creationId xmlns:a16="http://schemas.microsoft.com/office/drawing/2014/main" id="{A5C20E61-3EF7-4BF1-BDB1-D57EB38075D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69398" y="4424930"/>
              <a:ext cx="618313" cy="618313"/>
            </a:xfrm>
            <a:prstGeom prst="rect">
              <a:avLst/>
            </a:prstGeom>
          </p:spPr>
        </p:pic>
        <p:sp>
          <p:nvSpPr>
            <p:cNvPr id="14" name="Thought Bubble: Cloud 13" descr="Thought cloud bubble with a question mark">
              <a:extLst>
                <a:ext uri="{FF2B5EF4-FFF2-40B4-BE49-F238E27FC236}">
                  <a16:creationId xmlns:a16="http://schemas.microsoft.com/office/drawing/2014/main" id="{D55F0E8B-F147-4D71-A111-E71533825932}"/>
                </a:ext>
              </a:extLst>
            </p:cNvPr>
            <p:cNvSpPr/>
            <p:nvPr/>
          </p:nvSpPr>
          <p:spPr>
            <a:xfrm flipH="1">
              <a:off x="7637690" y="3032161"/>
              <a:ext cx="1320716" cy="721353"/>
            </a:xfrm>
            <a:prstGeom prst="cloudCallou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7221FF1-437F-4AE7-B846-B9A29367E63E}"/>
                </a:ext>
              </a:extLst>
            </p:cNvPr>
            <p:cNvSpPr txBox="1"/>
            <p:nvPr/>
          </p:nvSpPr>
          <p:spPr>
            <a:xfrm flipH="1">
              <a:off x="7978554" y="3203739"/>
              <a:ext cx="673143" cy="400110"/>
            </a:xfrm>
            <a:prstGeom prst="rect">
              <a:avLst/>
            </a:prstGeom>
            <a:noFill/>
          </p:spPr>
          <p:txBody>
            <a:bodyPr wrap="square" rtlCol="0">
              <a:spAutoFit/>
            </a:bodyPr>
            <a:lstStyle/>
            <a:p>
              <a:pPr algn="ctr"/>
              <a:r>
                <a:rPr lang="en-US" sz="2000">
                  <a:latin typeface="Arial" panose="020B0604020202020204" pitchFamily="34" charset="0"/>
                  <a:cs typeface="Arial" panose="020B0604020202020204" pitchFamily="34" charset="0"/>
                </a:rPr>
                <a:t>?</a:t>
              </a:r>
            </a:p>
          </p:txBody>
        </p:sp>
        <p:sp>
          <p:nvSpPr>
            <p:cNvPr id="2" name="Rectangle 1">
              <a:extLst>
                <a:ext uri="{FF2B5EF4-FFF2-40B4-BE49-F238E27FC236}">
                  <a16:creationId xmlns:a16="http://schemas.microsoft.com/office/drawing/2014/main" id="{DEB860B8-13E0-AA4B-44AA-2DCE4177D7A7}"/>
                </a:ext>
              </a:extLst>
            </p:cNvPr>
            <p:cNvSpPr/>
            <p:nvPr/>
          </p:nvSpPr>
          <p:spPr>
            <a:xfrm>
              <a:off x="2055495" y="2670464"/>
              <a:ext cx="8055485" cy="2951018"/>
            </a:xfrm>
            <a:prstGeom prst="rect">
              <a:avLst/>
            </a:prstGeom>
            <a:noFill/>
            <a:ln w="25400">
              <a:solidFill>
                <a:srgbClr val="0D9DD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61292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2758833-A946-4D0D-B4DA-811FE1CE94C1}"/>
              </a:ext>
            </a:extLst>
          </p:cNvPr>
          <p:cNvSpPr>
            <a:spLocks noGrp="1"/>
          </p:cNvSpPr>
          <p:nvPr>
            <p:ph type="title"/>
          </p:nvPr>
        </p:nvSpPr>
        <p:spPr/>
        <p:txBody>
          <a:bodyPr>
            <a:normAutofit/>
          </a:bodyPr>
          <a:lstStyle/>
          <a:p>
            <a:r>
              <a:rPr lang="en-US" sz="4000"/>
              <a:t>Data “states”</a:t>
            </a:r>
          </a:p>
        </p:txBody>
      </p:sp>
      <p:sp>
        <p:nvSpPr>
          <p:cNvPr id="8" name="Content Placeholder 2">
            <a:extLst>
              <a:ext uri="{FF2B5EF4-FFF2-40B4-BE49-F238E27FC236}">
                <a16:creationId xmlns:a16="http://schemas.microsoft.com/office/drawing/2014/main" id="{B3BC9C75-D139-4F0B-B258-E91D2F356843}"/>
              </a:ext>
            </a:extLst>
          </p:cNvPr>
          <p:cNvSpPr>
            <a:spLocks noGrp="1"/>
          </p:cNvSpPr>
          <p:nvPr>
            <p:ph idx="1"/>
          </p:nvPr>
        </p:nvSpPr>
        <p:spPr/>
        <p:txBody>
          <a:bodyPr>
            <a:normAutofit/>
          </a:bodyPr>
          <a:lstStyle/>
          <a:p>
            <a:pPr marL="0" indent="0">
              <a:buNone/>
            </a:pPr>
            <a:r>
              <a:rPr lang="en-US" sz="2400"/>
              <a:t>To protect the CIA of data, we need to know what </a:t>
            </a:r>
            <a:r>
              <a:rPr lang="en-US" sz="2400" i="1"/>
              <a:t>“state” </a:t>
            </a:r>
            <a:r>
              <a:rPr lang="en-US" sz="2400"/>
              <a:t>the data is in and then we can apply the right cybersecurity tool.</a:t>
            </a:r>
          </a:p>
          <a:p>
            <a:pPr marL="0" indent="0">
              <a:buNone/>
            </a:pPr>
            <a:endParaRPr lang="en-US" sz="2400"/>
          </a:p>
          <a:p>
            <a:r>
              <a:rPr lang="en-US" sz="2400" b="1"/>
              <a:t>Data at Rest  </a:t>
            </a:r>
            <a:r>
              <a:rPr lang="en-US" sz="2400"/>
              <a:t>=  </a:t>
            </a:r>
            <a:r>
              <a:rPr lang="en-US" sz="2400" i="1"/>
              <a:t>storage</a:t>
            </a:r>
            <a:r>
              <a:rPr lang="en-US" sz="2400"/>
              <a:t> </a:t>
            </a:r>
            <a:r>
              <a:rPr lang="en-US" sz="2400">
                <a:sym typeface="Wingdings" pitchFamily="2" charset="2"/>
              </a:rPr>
              <a:t> information is at rest; usually files, databases, </a:t>
            </a:r>
            <a:r>
              <a:rPr lang="en-US" sz="2400" err="1">
                <a:sym typeface="Wingdings" pitchFamily="2" charset="2"/>
              </a:rPr>
              <a:t>etc</a:t>
            </a:r>
            <a:r>
              <a:rPr lang="en-US" sz="2400">
                <a:sym typeface="Wingdings" pitchFamily="2" charset="2"/>
              </a:rPr>
              <a:t> stored on hard drives, USB drives, memory, DVDs</a:t>
            </a:r>
            <a:endParaRPr lang="en-US" sz="2400"/>
          </a:p>
          <a:p>
            <a:endParaRPr lang="en-US" sz="2400"/>
          </a:p>
          <a:p>
            <a:r>
              <a:rPr lang="en-US" sz="2400" b="1"/>
              <a:t>Data in Transit  </a:t>
            </a:r>
            <a:r>
              <a:rPr lang="en-US" sz="2400"/>
              <a:t>= </a:t>
            </a:r>
            <a:r>
              <a:rPr lang="en-US" sz="2400" i="1"/>
              <a:t>transmission</a:t>
            </a:r>
            <a:r>
              <a:rPr lang="en-US" sz="2400"/>
              <a:t> </a:t>
            </a:r>
            <a:r>
              <a:rPr lang="en-US" sz="2400">
                <a:sym typeface="Wingdings" panose="05000000000000000000" pitchFamily="2" charset="2"/>
              </a:rPr>
              <a:t> </a:t>
            </a:r>
            <a:r>
              <a:rPr lang="en-US" sz="2400"/>
              <a:t> being moved from one system to another or </a:t>
            </a:r>
            <a:r>
              <a:rPr lang="en-US" sz="2400">
                <a:sym typeface="Wingdings" pitchFamily="2" charset="2"/>
              </a:rPr>
              <a:t>file sharing on a LAN or transfer on the Internet, etc.</a:t>
            </a:r>
          </a:p>
          <a:p>
            <a:endParaRPr lang="en-US" sz="2400"/>
          </a:p>
          <a:p>
            <a:r>
              <a:rPr lang="en-US" sz="2400" b="1"/>
              <a:t>Data in Use  </a:t>
            </a:r>
            <a:r>
              <a:rPr lang="en-US" sz="2400"/>
              <a:t>=  </a:t>
            </a:r>
            <a:r>
              <a:rPr lang="en-US" sz="2400" i="1"/>
              <a:t>processing</a:t>
            </a:r>
            <a:r>
              <a:rPr lang="en-US" sz="2400"/>
              <a:t> </a:t>
            </a:r>
            <a:r>
              <a:rPr lang="en-US" sz="2400">
                <a:sym typeface="Wingdings" panose="05000000000000000000" pitchFamily="2" charset="2"/>
              </a:rPr>
              <a:t> </a:t>
            </a:r>
            <a:r>
              <a:rPr lang="en-US" sz="2400"/>
              <a:t>file creation by user, data used in an application, being processed or placed in memory, etc.</a:t>
            </a:r>
          </a:p>
        </p:txBody>
      </p:sp>
    </p:spTree>
    <p:extLst>
      <p:ext uri="{BB962C8B-B14F-4D97-AF65-F5344CB8AC3E}">
        <p14:creationId xmlns:p14="http://schemas.microsoft.com/office/powerpoint/2010/main" val="1395944455"/>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1cfa8f96-892a-4f27-bb0a-8631ca5745ca" xsi:nil="true"/>
    <lcf76f155ced4ddcb4097134ff3c332f xmlns="78fbef2b-ea79-41a1-9651-c56e3f5414e7">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CC5BAD48BCC5C4AA414F1510DEA3D7D" ma:contentTypeVersion="19" ma:contentTypeDescription="Create a new document." ma:contentTypeScope="" ma:versionID="d7a697a2366b4867d3d3c159aaf69707">
  <xsd:schema xmlns:xsd="http://www.w3.org/2001/XMLSchema" xmlns:xs="http://www.w3.org/2001/XMLSchema" xmlns:p="http://schemas.microsoft.com/office/2006/metadata/properties" xmlns:ns2="78fbef2b-ea79-41a1-9651-c56e3f5414e7" xmlns:ns3="1cfa8f96-892a-4f27-bb0a-8631ca5745ca" targetNamespace="http://schemas.microsoft.com/office/2006/metadata/properties" ma:root="true" ma:fieldsID="6c7b9b36a94f4213e5235f8851bcbd9a" ns2:_="" ns3:_="">
    <xsd:import namespace="78fbef2b-ea79-41a1-9651-c56e3f5414e7"/>
    <xsd:import namespace="1cfa8f96-892a-4f27-bb0a-8631ca5745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AutoKeyPoints" minOccurs="0"/>
                <xsd:element ref="ns2:MediaServiceKeyPoints"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fbef2b-ea79-41a1-9651-c56e3f5414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63f19c8-c610-41ec-b38a-a5f3effcbbb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cfa8f96-892a-4f27-bb0a-8631ca5745c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91a2a6f-4b9f-444f-bf9c-7445e7e2d830}" ma:internalName="TaxCatchAll" ma:showField="CatchAllData" ma:web="1cfa8f96-892a-4f27-bb0a-8631ca5745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2AB78C-0832-4CF5-A9E2-9C862D7FBB10}">
  <ds:schemaRefs>
    <ds:schemaRef ds:uri="http://schemas.microsoft.com/sharepoint/v3/contenttype/forms"/>
  </ds:schemaRefs>
</ds:datastoreItem>
</file>

<file path=customXml/itemProps2.xml><?xml version="1.0" encoding="utf-8"?>
<ds:datastoreItem xmlns:ds="http://schemas.openxmlformats.org/officeDocument/2006/customXml" ds:itemID="{2713205E-B634-4681-B7F8-C7E6886ECC92}">
  <ds:schemaRefs>
    <ds:schemaRef ds:uri="1cfa8f96-892a-4f27-bb0a-8631ca5745ca"/>
    <ds:schemaRef ds:uri="78fbef2b-ea79-41a1-9651-c56e3f5414e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36C9C87-5824-45AA-90BA-9D8820C42FD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fbef2b-ea79-41a1-9651-c56e3f5414e7"/>
    <ds:schemaRef ds:uri="1cfa8f96-892a-4f27-bb0a-8631ca5745c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25</TotalTime>
  <Words>2159</Words>
  <Application>Microsoft Office PowerPoint</Application>
  <PresentationFormat>Widescreen</PresentationFormat>
  <Paragraphs>131</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Circe Bold</vt:lpstr>
      <vt:lpstr>Times New Roman</vt:lpstr>
      <vt:lpstr>Wingdings</vt:lpstr>
      <vt:lpstr>1_Office Theme</vt:lpstr>
      <vt:lpstr>Unit 1 Foundations &amp; Threats Section 1 - Intro to Security Concepts</vt:lpstr>
      <vt:lpstr>Model of Computer Security</vt:lpstr>
      <vt:lpstr>NIST Cybersecurity Framework</vt:lpstr>
      <vt:lpstr>The CIA Triad</vt:lpstr>
      <vt:lpstr>C I A = Goal of Network Security</vt:lpstr>
      <vt:lpstr>Confidentiality</vt:lpstr>
      <vt:lpstr>Integrity</vt:lpstr>
      <vt:lpstr>Availability</vt:lpstr>
      <vt:lpstr>Data “states”</vt:lpstr>
      <vt:lpstr>Breach of CIA examples</vt:lpstr>
      <vt:lpstr>Breach of CIA examples</vt:lpstr>
      <vt:lpstr>Breach of CIA examples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Claire Floyd</dc:creator>
  <cp:lastModifiedBy>Kendra Evensvold</cp:lastModifiedBy>
  <cp:revision>5</cp:revision>
  <dcterms:created xsi:type="dcterms:W3CDTF">2019-04-17T19:12:48Z</dcterms:created>
  <dcterms:modified xsi:type="dcterms:W3CDTF">2025-12-18T16:46:08Z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0x010100BCC5BAD48BCC5C4AA414F1510DEA3D7D</vt:lpwstr>
  </property>
  <property fmtid="{D5CDD505-2E9C-101B-9397-08002B2CF9AE}" pid="3" name="Order">
    <vt:r8>4048600</vt:r8>
  </property>
  <property fmtid="{D5CDD505-2E9C-101B-9397-08002B2CF9AE}" pid="4" name="MediaServiceImageTags">
    <vt:lpwstr/>
  </property>
</Properties>
</file>