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65" r:id="rId2"/>
    <p:sldId id="257" r:id="rId3"/>
    <p:sldId id="258" r:id="rId4"/>
    <p:sldId id="259" r:id="rId5"/>
    <p:sldId id="260" r:id="rId6"/>
    <p:sldId id="262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3BEAA-015F-48B6-9212-BED24738FD12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913D7-7336-4D58-849A-85CCA907BB1C}">
      <dgm:prSet phldrT="[Text]" custT="1"/>
      <dgm:spPr/>
      <dgm:t>
        <a:bodyPr/>
        <a:lstStyle/>
        <a:p>
          <a:r>
            <a:rPr lang="en-US" sz="2000" b="1" dirty="0"/>
            <a:t>Scarcity</a:t>
          </a:r>
        </a:p>
      </dgm:t>
    </dgm:pt>
    <dgm:pt modelId="{F8D29BD9-0C1B-4181-8A3E-A14C8F8309FF}" type="parTrans" cxnId="{5A0449E3-94A8-4BAD-BD52-EF9835FA92CE}">
      <dgm:prSet/>
      <dgm:spPr/>
      <dgm:t>
        <a:bodyPr/>
        <a:lstStyle/>
        <a:p>
          <a:endParaRPr lang="en-US"/>
        </a:p>
      </dgm:t>
    </dgm:pt>
    <dgm:pt modelId="{ECBB19BF-CFA8-4F68-9EED-EDAEB8D12A71}" type="sibTrans" cxnId="{5A0449E3-94A8-4BAD-BD52-EF9835FA92CE}">
      <dgm:prSet/>
      <dgm:spPr/>
      <dgm:t>
        <a:bodyPr/>
        <a:lstStyle/>
        <a:p>
          <a:endParaRPr lang="en-US"/>
        </a:p>
      </dgm:t>
    </dgm:pt>
    <dgm:pt modelId="{4D14C5B2-7CDA-4DD1-9272-F9C407B1E75A}">
      <dgm:prSet phldrT="[Text]" custT="1"/>
      <dgm:spPr/>
      <dgm:t>
        <a:bodyPr/>
        <a:lstStyle/>
        <a:p>
          <a:r>
            <a:rPr lang="en-US" sz="1800" b="1" dirty="0"/>
            <a:t>Resources : </a:t>
          </a:r>
        </a:p>
        <a:p>
          <a:r>
            <a:rPr lang="en-US" sz="1800" b="1" dirty="0"/>
            <a:t>goods and services</a:t>
          </a:r>
        </a:p>
      </dgm:t>
    </dgm:pt>
    <dgm:pt modelId="{80E0BC5D-F9B0-4C74-8AA8-CCFEAB7BE3FC}" type="parTrans" cxnId="{DFC22D7B-1494-403A-B5DA-BFE85F439008}">
      <dgm:prSet/>
      <dgm:spPr/>
      <dgm:t>
        <a:bodyPr/>
        <a:lstStyle/>
        <a:p>
          <a:endParaRPr lang="en-US"/>
        </a:p>
      </dgm:t>
    </dgm:pt>
    <dgm:pt modelId="{003623EA-9200-463B-B620-20A934A10771}" type="sibTrans" cxnId="{DFC22D7B-1494-403A-B5DA-BFE85F439008}">
      <dgm:prSet/>
      <dgm:spPr/>
      <dgm:t>
        <a:bodyPr/>
        <a:lstStyle/>
        <a:p>
          <a:endParaRPr lang="en-US"/>
        </a:p>
      </dgm:t>
    </dgm:pt>
    <dgm:pt modelId="{81E71576-E1A1-490A-B734-D7AFAF29698E}">
      <dgm:prSet phldrT="[Text]"/>
      <dgm:spPr/>
      <dgm:t>
        <a:bodyPr/>
        <a:lstStyle/>
        <a:p>
          <a:r>
            <a:rPr lang="en-US" b="1" dirty="0"/>
            <a:t>Forces Choice</a:t>
          </a:r>
        </a:p>
      </dgm:t>
    </dgm:pt>
    <dgm:pt modelId="{BB4E977C-2086-49AA-828A-7E97B5C3A407}" type="parTrans" cxnId="{0A4A49D3-B22E-4B8B-931D-5977D289FA49}">
      <dgm:prSet/>
      <dgm:spPr/>
      <dgm:t>
        <a:bodyPr/>
        <a:lstStyle/>
        <a:p>
          <a:endParaRPr lang="en-US"/>
        </a:p>
      </dgm:t>
    </dgm:pt>
    <dgm:pt modelId="{4D1B49CA-23E7-4CB6-AE7E-E0F4187396B7}" type="sibTrans" cxnId="{0A4A49D3-B22E-4B8B-931D-5977D289FA49}">
      <dgm:prSet/>
      <dgm:spPr/>
      <dgm:t>
        <a:bodyPr/>
        <a:lstStyle/>
        <a:p>
          <a:endParaRPr lang="en-US"/>
        </a:p>
      </dgm:t>
    </dgm:pt>
    <dgm:pt modelId="{3382D962-0229-49F7-A595-1FB5858BA382}">
      <dgm:prSet phldrT="[Text]" custT="1"/>
      <dgm:spPr/>
      <dgm:t>
        <a:bodyPr/>
        <a:lstStyle/>
        <a:p>
          <a:r>
            <a:rPr lang="en-US" sz="1800" b="1" dirty="0"/>
            <a:t>What to buy, use, or sell?</a:t>
          </a:r>
        </a:p>
      </dgm:t>
    </dgm:pt>
    <dgm:pt modelId="{45DE58A1-0951-41F9-8FEB-E7712D52B9C5}" type="parTrans" cxnId="{29A94076-B13B-40DA-A4F8-A484DB39ED7C}">
      <dgm:prSet/>
      <dgm:spPr/>
      <dgm:t>
        <a:bodyPr/>
        <a:lstStyle/>
        <a:p>
          <a:endParaRPr lang="en-US"/>
        </a:p>
      </dgm:t>
    </dgm:pt>
    <dgm:pt modelId="{655B6A10-C0A1-403F-A273-86C855BC4F60}" type="sibTrans" cxnId="{29A94076-B13B-40DA-A4F8-A484DB39ED7C}">
      <dgm:prSet/>
      <dgm:spPr/>
      <dgm:t>
        <a:bodyPr/>
        <a:lstStyle/>
        <a:p>
          <a:endParaRPr lang="en-US"/>
        </a:p>
      </dgm:t>
    </dgm:pt>
    <dgm:pt modelId="{AAFA618B-01B3-44E1-BFA9-30E509AC5EC3}">
      <dgm:prSet phldrT="[Text]"/>
      <dgm:spPr/>
      <dgm:t>
        <a:bodyPr/>
        <a:lstStyle/>
        <a:p>
          <a:r>
            <a:rPr lang="en-US" dirty="0"/>
            <a:t>Value of Choice</a:t>
          </a:r>
        </a:p>
      </dgm:t>
    </dgm:pt>
    <dgm:pt modelId="{9F1416D9-8A2D-4200-8EE9-36C67E87251A}" type="parTrans" cxnId="{B2E55344-FAEF-4321-8406-FB5AA9EC38EC}">
      <dgm:prSet/>
      <dgm:spPr/>
      <dgm:t>
        <a:bodyPr/>
        <a:lstStyle/>
        <a:p>
          <a:endParaRPr lang="en-US"/>
        </a:p>
      </dgm:t>
    </dgm:pt>
    <dgm:pt modelId="{AD2EBF91-735E-4CCA-B80E-5F6A87ADE0A7}" type="sibTrans" cxnId="{B2E55344-FAEF-4321-8406-FB5AA9EC38EC}">
      <dgm:prSet/>
      <dgm:spPr/>
      <dgm:t>
        <a:bodyPr/>
        <a:lstStyle/>
        <a:p>
          <a:endParaRPr lang="en-US"/>
        </a:p>
      </dgm:t>
    </dgm:pt>
    <dgm:pt modelId="{909B3E9F-0492-44C5-A836-A9AA566AAA1C}">
      <dgm:prSet phldrT="[Text]" custT="1"/>
      <dgm:spPr/>
      <dgm:t>
        <a:bodyPr/>
        <a:lstStyle/>
        <a:p>
          <a:r>
            <a:rPr lang="en-US" sz="1600" b="1" dirty="0"/>
            <a:t>Benefits</a:t>
          </a:r>
        </a:p>
      </dgm:t>
    </dgm:pt>
    <dgm:pt modelId="{A6103E37-DF0B-411C-A231-5A4B782EF07F}" type="parTrans" cxnId="{65ECF290-830D-4A41-98DC-D4C3D20F5621}">
      <dgm:prSet/>
      <dgm:spPr/>
      <dgm:t>
        <a:bodyPr/>
        <a:lstStyle/>
        <a:p>
          <a:endParaRPr lang="en-US"/>
        </a:p>
      </dgm:t>
    </dgm:pt>
    <dgm:pt modelId="{61B90D68-AAAB-4570-BA90-CB8E98C1DE57}" type="sibTrans" cxnId="{65ECF290-830D-4A41-98DC-D4C3D20F5621}">
      <dgm:prSet/>
      <dgm:spPr/>
      <dgm:t>
        <a:bodyPr/>
        <a:lstStyle/>
        <a:p>
          <a:endParaRPr lang="en-US"/>
        </a:p>
      </dgm:t>
    </dgm:pt>
    <dgm:pt modelId="{5582A175-A189-47B8-A5B1-7F32CD8D85FB}">
      <dgm:prSet phldrT="[Text]" custT="1"/>
      <dgm:spPr/>
      <dgm:t>
        <a:bodyPr/>
        <a:lstStyle/>
        <a:p>
          <a:r>
            <a:rPr lang="en-US" sz="1600" b="1" dirty="0"/>
            <a:t>Opportunity Cost</a:t>
          </a:r>
        </a:p>
      </dgm:t>
    </dgm:pt>
    <dgm:pt modelId="{4593AE93-1763-46DE-B2A9-5CADCB57FA97}" type="parTrans" cxnId="{6D235B0B-6614-4249-9591-23B4BACCA93A}">
      <dgm:prSet/>
      <dgm:spPr/>
      <dgm:t>
        <a:bodyPr/>
        <a:lstStyle/>
        <a:p>
          <a:endParaRPr lang="en-US"/>
        </a:p>
      </dgm:t>
    </dgm:pt>
    <dgm:pt modelId="{7FCE8728-CE37-4464-A75A-A7B27FFD6D4A}" type="sibTrans" cxnId="{6D235B0B-6614-4249-9591-23B4BACCA93A}">
      <dgm:prSet/>
      <dgm:spPr/>
      <dgm:t>
        <a:bodyPr/>
        <a:lstStyle/>
        <a:p>
          <a:endParaRPr lang="en-US"/>
        </a:p>
      </dgm:t>
    </dgm:pt>
    <dgm:pt modelId="{1EE581DE-F678-406E-82D6-E9332C63A507}" type="pres">
      <dgm:prSet presAssocID="{6513BEAA-015F-48B6-9212-BED24738FD12}" presName="theList" presStyleCnt="0">
        <dgm:presLayoutVars>
          <dgm:dir/>
          <dgm:animLvl val="lvl"/>
          <dgm:resizeHandles val="exact"/>
        </dgm:presLayoutVars>
      </dgm:prSet>
      <dgm:spPr/>
    </dgm:pt>
    <dgm:pt modelId="{5F33C1C5-B415-4003-9E04-3E479AC2A3B9}" type="pres">
      <dgm:prSet presAssocID="{15C913D7-7336-4D58-849A-85CCA907BB1C}" presName="compNode" presStyleCnt="0"/>
      <dgm:spPr/>
    </dgm:pt>
    <dgm:pt modelId="{16FA54C7-1124-4336-8DF6-45106130BE04}" type="pres">
      <dgm:prSet presAssocID="{15C913D7-7336-4D58-849A-85CCA907BB1C}" presName="noGeometry" presStyleCnt="0"/>
      <dgm:spPr/>
    </dgm:pt>
    <dgm:pt modelId="{013FCAC5-56FE-4ED8-BBEE-D8769FA9630B}" type="pres">
      <dgm:prSet presAssocID="{15C913D7-7336-4D58-849A-85CCA907BB1C}" presName="childTextVisible" presStyleLbl="bgAccFollowNode1" presStyleIdx="0" presStyleCnt="3" custScaleX="111746">
        <dgm:presLayoutVars>
          <dgm:bulletEnabled val="1"/>
        </dgm:presLayoutVars>
      </dgm:prSet>
      <dgm:spPr/>
    </dgm:pt>
    <dgm:pt modelId="{EFADF6FE-E349-4C9A-9EF2-CD5BA7941D08}" type="pres">
      <dgm:prSet presAssocID="{15C913D7-7336-4D58-849A-85CCA907BB1C}" presName="childTextHidden" presStyleLbl="bgAccFollowNode1" presStyleIdx="0" presStyleCnt="3"/>
      <dgm:spPr/>
    </dgm:pt>
    <dgm:pt modelId="{CF82DDBF-65BA-424B-9928-80D8E89046B6}" type="pres">
      <dgm:prSet presAssocID="{15C913D7-7336-4D58-849A-85CCA907BB1C}" presName="parentText" presStyleLbl="node1" presStyleIdx="0" presStyleCnt="3" custScaleX="117703" custScaleY="105025">
        <dgm:presLayoutVars>
          <dgm:chMax val="1"/>
          <dgm:bulletEnabled val="1"/>
        </dgm:presLayoutVars>
      </dgm:prSet>
      <dgm:spPr/>
    </dgm:pt>
    <dgm:pt modelId="{35EE49B0-8AC2-47F1-89D8-109CDEA71F0F}" type="pres">
      <dgm:prSet presAssocID="{15C913D7-7336-4D58-849A-85CCA907BB1C}" presName="aSpace" presStyleCnt="0"/>
      <dgm:spPr/>
    </dgm:pt>
    <dgm:pt modelId="{62C6D4E0-EACC-46E8-A177-451149E3773C}" type="pres">
      <dgm:prSet presAssocID="{81E71576-E1A1-490A-B734-D7AFAF29698E}" presName="compNode" presStyleCnt="0"/>
      <dgm:spPr/>
    </dgm:pt>
    <dgm:pt modelId="{FB79AF91-1CD5-49AD-BFF9-4CB1454FDF55}" type="pres">
      <dgm:prSet presAssocID="{81E71576-E1A1-490A-B734-D7AFAF29698E}" presName="noGeometry" presStyleCnt="0"/>
      <dgm:spPr/>
    </dgm:pt>
    <dgm:pt modelId="{B6D8FCF4-B3E1-438E-AB6D-1D37C307C03E}" type="pres">
      <dgm:prSet presAssocID="{81E71576-E1A1-490A-B734-D7AFAF29698E}" presName="childTextVisible" presStyleLbl="bgAccFollowNode1" presStyleIdx="1" presStyleCnt="3">
        <dgm:presLayoutVars>
          <dgm:bulletEnabled val="1"/>
        </dgm:presLayoutVars>
      </dgm:prSet>
      <dgm:spPr/>
    </dgm:pt>
    <dgm:pt modelId="{E73D2A00-D225-4405-83D3-550CC045AD57}" type="pres">
      <dgm:prSet presAssocID="{81E71576-E1A1-490A-B734-D7AFAF29698E}" presName="childTextHidden" presStyleLbl="bgAccFollowNode1" presStyleIdx="1" presStyleCnt="3"/>
      <dgm:spPr/>
    </dgm:pt>
    <dgm:pt modelId="{EE43D61F-C2A6-48BE-892F-2B3F23D10869}" type="pres">
      <dgm:prSet presAssocID="{81E71576-E1A1-490A-B734-D7AFAF29698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CFBA4B9-3E1B-4026-AA7E-BFE0882B3EB0}" type="pres">
      <dgm:prSet presAssocID="{81E71576-E1A1-490A-B734-D7AFAF29698E}" presName="aSpace" presStyleCnt="0"/>
      <dgm:spPr/>
    </dgm:pt>
    <dgm:pt modelId="{8F3305F2-63C4-4300-9C5A-17F44E190570}" type="pres">
      <dgm:prSet presAssocID="{AAFA618B-01B3-44E1-BFA9-30E509AC5EC3}" presName="compNode" presStyleCnt="0"/>
      <dgm:spPr/>
    </dgm:pt>
    <dgm:pt modelId="{FBAC2874-868B-4AA1-862D-DDA2B1FFC5B1}" type="pres">
      <dgm:prSet presAssocID="{AAFA618B-01B3-44E1-BFA9-30E509AC5EC3}" presName="noGeometry" presStyleCnt="0"/>
      <dgm:spPr/>
    </dgm:pt>
    <dgm:pt modelId="{9140F51A-B16E-4C84-B331-11623E0FA9A1}" type="pres">
      <dgm:prSet presAssocID="{AAFA618B-01B3-44E1-BFA9-30E509AC5EC3}" presName="childTextVisible" presStyleLbl="bgAccFollowNode1" presStyleIdx="2" presStyleCnt="3">
        <dgm:presLayoutVars>
          <dgm:bulletEnabled val="1"/>
        </dgm:presLayoutVars>
      </dgm:prSet>
      <dgm:spPr/>
    </dgm:pt>
    <dgm:pt modelId="{6FD8D3B7-C031-4555-A6D1-7A0E4544C94B}" type="pres">
      <dgm:prSet presAssocID="{AAFA618B-01B3-44E1-BFA9-30E509AC5EC3}" presName="childTextHidden" presStyleLbl="bgAccFollowNode1" presStyleIdx="2" presStyleCnt="3"/>
      <dgm:spPr/>
    </dgm:pt>
    <dgm:pt modelId="{4E491BD8-79A9-47DC-9EC7-0C98197DC1A4}" type="pres">
      <dgm:prSet presAssocID="{AAFA618B-01B3-44E1-BFA9-30E509AC5EC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D235B0B-6614-4249-9591-23B4BACCA93A}" srcId="{AAFA618B-01B3-44E1-BFA9-30E509AC5EC3}" destId="{5582A175-A189-47B8-A5B1-7F32CD8D85FB}" srcOrd="1" destOrd="0" parTransId="{4593AE93-1763-46DE-B2A9-5CADCB57FA97}" sibTransId="{7FCE8728-CE37-4464-A75A-A7B27FFD6D4A}"/>
    <dgm:cxn modelId="{EF4DE627-D118-45BB-A5DC-FFC8DE75EAC8}" type="presOf" srcId="{3382D962-0229-49F7-A595-1FB5858BA382}" destId="{E73D2A00-D225-4405-83D3-550CC045AD57}" srcOrd="1" destOrd="0" presId="urn:microsoft.com/office/officeart/2005/8/layout/hProcess6"/>
    <dgm:cxn modelId="{599D0A31-8DBC-44DF-9745-A2CA60FE314F}" type="presOf" srcId="{4D14C5B2-7CDA-4DD1-9272-F9C407B1E75A}" destId="{013FCAC5-56FE-4ED8-BBEE-D8769FA9630B}" srcOrd="0" destOrd="0" presId="urn:microsoft.com/office/officeart/2005/8/layout/hProcess6"/>
    <dgm:cxn modelId="{B2E55344-FAEF-4321-8406-FB5AA9EC38EC}" srcId="{6513BEAA-015F-48B6-9212-BED24738FD12}" destId="{AAFA618B-01B3-44E1-BFA9-30E509AC5EC3}" srcOrd="2" destOrd="0" parTransId="{9F1416D9-8A2D-4200-8EE9-36C67E87251A}" sibTransId="{AD2EBF91-735E-4CCA-B80E-5F6A87ADE0A7}"/>
    <dgm:cxn modelId="{B8819E71-7BD3-460B-85A7-6141D18858C8}" type="presOf" srcId="{15C913D7-7336-4D58-849A-85CCA907BB1C}" destId="{CF82DDBF-65BA-424B-9928-80D8E89046B6}" srcOrd="0" destOrd="0" presId="urn:microsoft.com/office/officeart/2005/8/layout/hProcess6"/>
    <dgm:cxn modelId="{6076E952-81B0-44CC-9AD7-195FC47C1B20}" type="presOf" srcId="{4D14C5B2-7CDA-4DD1-9272-F9C407B1E75A}" destId="{EFADF6FE-E349-4C9A-9EF2-CD5BA7941D08}" srcOrd="1" destOrd="0" presId="urn:microsoft.com/office/officeart/2005/8/layout/hProcess6"/>
    <dgm:cxn modelId="{29A94076-B13B-40DA-A4F8-A484DB39ED7C}" srcId="{81E71576-E1A1-490A-B734-D7AFAF29698E}" destId="{3382D962-0229-49F7-A595-1FB5858BA382}" srcOrd="0" destOrd="0" parTransId="{45DE58A1-0951-41F9-8FEB-E7712D52B9C5}" sibTransId="{655B6A10-C0A1-403F-A273-86C855BC4F60}"/>
    <dgm:cxn modelId="{DFC22D7B-1494-403A-B5DA-BFE85F439008}" srcId="{15C913D7-7336-4D58-849A-85CCA907BB1C}" destId="{4D14C5B2-7CDA-4DD1-9272-F9C407B1E75A}" srcOrd="0" destOrd="0" parTransId="{80E0BC5D-F9B0-4C74-8AA8-CCFEAB7BE3FC}" sibTransId="{003623EA-9200-463B-B620-20A934A10771}"/>
    <dgm:cxn modelId="{65ECF290-830D-4A41-98DC-D4C3D20F5621}" srcId="{AAFA618B-01B3-44E1-BFA9-30E509AC5EC3}" destId="{909B3E9F-0492-44C5-A836-A9AA566AAA1C}" srcOrd="0" destOrd="0" parTransId="{A6103E37-DF0B-411C-A231-5A4B782EF07F}" sibTransId="{61B90D68-AAAB-4570-BA90-CB8E98C1DE57}"/>
    <dgm:cxn modelId="{F08F8A94-E9EF-4C44-A0C5-29B4D20A4A7E}" type="presOf" srcId="{909B3E9F-0492-44C5-A836-A9AA566AAA1C}" destId="{9140F51A-B16E-4C84-B331-11623E0FA9A1}" srcOrd="0" destOrd="0" presId="urn:microsoft.com/office/officeart/2005/8/layout/hProcess6"/>
    <dgm:cxn modelId="{6E70B499-A554-402D-BDB3-32B2A8C0041B}" type="presOf" srcId="{AAFA618B-01B3-44E1-BFA9-30E509AC5EC3}" destId="{4E491BD8-79A9-47DC-9EC7-0C98197DC1A4}" srcOrd="0" destOrd="0" presId="urn:microsoft.com/office/officeart/2005/8/layout/hProcess6"/>
    <dgm:cxn modelId="{F662739A-7D5A-45AD-80FC-12ADB0B1E17E}" type="presOf" srcId="{3382D962-0229-49F7-A595-1FB5858BA382}" destId="{B6D8FCF4-B3E1-438E-AB6D-1D37C307C03E}" srcOrd="0" destOrd="0" presId="urn:microsoft.com/office/officeart/2005/8/layout/hProcess6"/>
    <dgm:cxn modelId="{9C6527B4-2E1B-47F8-A58D-AF7894FB8B67}" type="presOf" srcId="{5582A175-A189-47B8-A5B1-7F32CD8D85FB}" destId="{6FD8D3B7-C031-4555-A6D1-7A0E4544C94B}" srcOrd="1" destOrd="1" presId="urn:microsoft.com/office/officeart/2005/8/layout/hProcess6"/>
    <dgm:cxn modelId="{A53004B8-5874-4156-982C-793D915D2FF8}" type="presOf" srcId="{81E71576-E1A1-490A-B734-D7AFAF29698E}" destId="{EE43D61F-C2A6-48BE-892F-2B3F23D10869}" srcOrd="0" destOrd="0" presId="urn:microsoft.com/office/officeart/2005/8/layout/hProcess6"/>
    <dgm:cxn modelId="{7F67F6BF-BA38-4825-BACD-F07F30589E18}" type="presOf" srcId="{5582A175-A189-47B8-A5B1-7F32CD8D85FB}" destId="{9140F51A-B16E-4C84-B331-11623E0FA9A1}" srcOrd="0" destOrd="1" presId="urn:microsoft.com/office/officeart/2005/8/layout/hProcess6"/>
    <dgm:cxn modelId="{0A4A49D3-B22E-4B8B-931D-5977D289FA49}" srcId="{6513BEAA-015F-48B6-9212-BED24738FD12}" destId="{81E71576-E1A1-490A-B734-D7AFAF29698E}" srcOrd="1" destOrd="0" parTransId="{BB4E977C-2086-49AA-828A-7E97B5C3A407}" sibTransId="{4D1B49CA-23E7-4CB6-AE7E-E0F4187396B7}"/>
    <dgm:cxn modelId="{A46053DE-BD50-473E-81C1-2272B71F3071}" type="presOf" srcId="{6513BEAA-015F-48B6-9212-BED24738FD12}" destId="{1EE581DE-F678-406E-82D6-E9332C63A507}" srcOrd="0" destOrd="0" presId="urn:microsoft.com/office/officeart/2005/8/layout/hProcess6"/>
    <dgm:cxn modelId="{5A0449E3-94A8-4BAD-BD52-EF9835FA92CE}" srcId="{6513BEAA-015F-48B6-9212-BED24738FD12}" destId="{15C913D7-7336-4D58-849A-85CCA907BB1C}" srcOrd="0" destOrd="0" parTransId="{F8D29BD9-0C1B-4181-8A3E-A14C8F8309FF}" sibTransId="{ECBB19BF-CFA8-4F68-9EED-EDAEB8D12A71}"/>
    <dgm:cxn modelId="{54812AFB-E481-42E3-AFAC-14701A4E2FC9}" type="presOf" srcId="{909B3E9F-0492-44C5-A836-A9AA566AAA1C}" destId="{6FD8D3B7-C031-4555-A6D1-7A0E4544C94B}" srcOrd="1" destOrd="0" presId="urn:microsoft.com/office/officeart/2005/8/layout/hProcess6"/>
    <dgm:cxn modelId="{54AE62F3-C41B-4B0F-B546-DBB8BFC186BB}" type="presParOf" srcId="{1EE581DE-F678-406E-82D6-E9332C63A507}" destId="{5F33C1C5-B415-4003-9E04-3E479AC2A3B9}" srcOrd="0" destOrd="0" presId="urn:microsoft.com/office/officeart/2005/8/layout/hProcess6"/>
    <dgm:cxn modelId="{062843ED-9102-4F77-B5AD-B8F6608FC018}" type="presParOf" srcId="{5F33C1C5-B415-4003-9E04-3E479AC2A3B9}" destId="{16FA54C7-1124-4336-8DF6-45106130BE04}" srcOrd="0" destOrd="0" presId="urn:microsoft.com/office/officeart/2005/8/layout/hProcess6"/>
    <dgm:cxn modelId="{4ABFA7DF-3A08-42DD-85EF-2A51C80F84DE}" type="presParOf" srcId="{5F33C1C5-B415-4003-9E04-3E479AC2A3B9}" destId="{013FCAC5-56FE-4ED8-BBEE-D8769FA9630B}" srcOrd="1" destOrd="0" presId="urn:microsoft.com/office/officeart/2005/8/layout/hProcess6"/>
    <dgm:cxn modelId="{7A410408-4377-4A7D-9A51-C9884B8A9F31}" type="presParOf" srcId="{5F33C1C5-B415-4003-9E04-3E479AC2A3B9}" destId="{EFADF6FE-E349-4C9A-9EF2-CD5BA7941D08}" srcOrd="2" destOrd="0" presId="urn:microsoft.com/office/officeart/2005/8/layout/hProcess6"/>
    <dgm:cxn modelId="{299A8DE4-7347-4C02-BC39-3F173D80D730}" type="presParOf" srcId="{5F33C1C5-B415-4003-9E04-3E479AC2A3B9}" destId="{CF82DDBF-65BA-424B-9928-80D8E89046B6}" srcOrd="3" destOrd="0" presId="urn:microsoft.com/office/officeart/2005/8/layout/hProcess6"/>
    <dgm:cxn modelId="{C01ADB94-37A4-4ACB-9C35-B13C6B477423}" type="presParOf" srcId="{1EE581DE-F678-406E-82D6-E9332C63A507}" destId="{35EE49B0-8AC2-47F1-89D8-109CDEA71F0F}" srcOrd="1" destOrd="0" presId="urn:microsoft.com/office/officeart/2005/8/layout/hProcess6"/>
    <dgm:cxn modelId="{A855F835-8CA8-4FE2-BB48-855889119A1C}" type="presParOf" srcId="{1EE581DE-F678-406E-82D6-E9332C63A507}" destId="{62C6D4E0-EACC-46E8-A177-451149E3773C}" srcOrd="2" destOrd="0" presId="urn:microsoft.com/office/officeart/2005/8/layout/hProcess6"/>
    <dgm:cxn modelId="{ABEF11A3-A62E-4AE8-B977-D4E4B848F4E1}" type="presParOf" srcId="{62C6D4E0-EACC-46E8-A177-451149E3773C}" destId="{FB79AF91-1CD5-49AD-BFF9-4CB1454FDF55}" srcOrd="0" destOrd="0" presId="urn:microsoft.com/office/officeart/2005/8/layout/hProcess6"/>
    <dgm:cxn modelId="{51309A2F-2EAF-483D-B276-D85311F1CA56}" type="presParOf" srcId="{62C6D4E0-EACC-46E8-A177-451149E3773C}" destId="{B6D8FCF4-B3E1-438E-AB6D-1D37C307C03E}" srcOrd="1" destOrd="0" presId="urn:microsoft.com/office/officeart/2005/8/layout/hProcess6"/>
    <dgm:cxn modelId="{57D51A07-4A9D-4133-BE26-521CCDE13D1A}" type="presParOf" srcId="{62C6D4E0-EACC-46E8-A177-451149E3773C}" destId="{E73D2A00-D225-4405-83D3-550CC045AD57}" srcOrd="2" destOrd="0" presId="urn:microsoft.com/office/officeart/2005/8/layout/hProcess6"/>
    <dgm:cxn modelId="{18944389-3041-47FE-93D6-82B12E6067BA}" type="presParOf" srcId="{62C6D4E0-EACC-46E8-A177-451149E3773C}" destId="{EE43D61F-C2A6-48BE-892F-2B3F23D10869}" srcOrd="3" destOrd="0" presId="urn:microsoft.com/office/officeart/2005/8/layout/hProcess6"/>
    <dgm:cxn modelId="{C12052AA-A7C2-4829-B298-3F19FADF56A3}" type="presParOf" srcId="{1EE581DE-F678-406E-82D6-E9332C63A507}" destId="{ACFBA4B9-3E1B-4026-AA7E-BFE0882B3EB0}" srcOrd="3" destOrd="0" presId="urn:microsoft.com/office/officeart/2005/8/layout/hProcess6"/>
    <dgm:cxn modelId="{2E73C85E-E108-4749-86F4-B41477D1C1B9}" type="presParOf" srcId="{1EE581DE-F678-406E-82D6-E9332C63A507}" destId="{8F3305F2-63C4-4300-9C5A-17F44E190570}" srcOrd="4" destOrd="0" presId="urn:microsoft.com/office/officeart/2005/8/layout/hProcess6"/>
    <dgm:cxn modelId="{55E5A504-2E7E-46CB-9E8C-11B7C1FA5AC5}" type="presParOf" srcId="{8F3305F2-63C4-4300-9C5A-17F44E190570}" destId="{FBAC2874-868B-4AA1-862D-DDA2B1FFC5B1}" srcOrd="0" destOrd="0" presId="urn:microsoft.com/office/officeart/2005/8/layout/hProcess6"/>
    <dgm:cxn modelId="{088F8947-6988-499D-90EC-46C412F42119}" type="presParOf" srcId="{8F3305F2-63C4-4300-9C5A-17F44E190570}" destId="{9140F51A-B16E-4C84-B331-11623E0FA9A1}" srcOrd="1" destOrd="0" presId="urn:microsoft.com/office/officeart/2005/8/layout/hProcess6"/>
    <dgm:cxn modelId="{CFF603C6-163F-4DEA-ABB4-C0DF7C10EF91}" type="presParOf" srcId="{8F3305F2-63C4-4300-9C5A-17F44E190570}" destId="{6FD8D3B7-C031-4555-A6D1-7A0E4544C94B}" srcOrd="2" destOrd="0" presId="urn:microsoft.com/office/officeart/2005/8/layout/hProcess6"/>
    <dgm:cxn modelId="{4F03FE4E-E6F0-469C-A2CE-8C50B5E61FB4}" type="presParOf" srcId="{8F3305F2-63C4-4300-9C5A-17F44E190570}" destId="{4E491BD8-79A9-47DC-9EC7-0C98197DC1A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FCAC5-56FE-4ED8-BBEE-D8769FA9630B}">
      <dsp:nvSpPr>
        <dsp:cNvPr id="0" name=""/>
        <dsp:cNvSpPr/>
      </dsp:nvSpPr>
      <dsp:spPr>
        <a:xfrm>
          <a:off x="646480" y="729052"/>
          <a:ext cx="3045565" cy="23823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Resources 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goods and services</a:t>
          </a:r>
        </a:p>
      </dsp:txBody>
      <dsp:txXfrm>
        <a:off x="1407871" y="1086408"/>
        <a:ext cx="1484713" cy="1667662"/>
      </dsp:txXfrm>
    </dsp:sp>
    <dsp:sp modelId="{CF82DDBF-65BA-424B-9928-80D8E89046B6}">
      <dsp:nvSpPr>
        <dsp:cNvPr id="0" name=""/>
        <dsp:cNvSpPr/>
      </dsp:nvSpPr>
      <dsp:spPr>
        <a:xfrm>
          <a:off x="4565" y="1204642"/>
          <a:ext cx="1603959" cy="1431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Scarcity</a:t>
          </a:r>
        </a:p>
      </dsp:txBody>
      <dsp:txXfrm>
        <a:off x="239459" y="1414236"/>
        <a:ext cx="1134171" cy="1012006"/>
      </dsp:txXfrm>
    </dsp:sp>
    <dsp:sp modelId="{B6D8FCF4-B3E1-438E-AB6D-1D37C307C03E}">
      <dsp:nvSpPr>
        <dsp:cNvPr id="0" name=""/>
        <dsp:cNvSpPr/>
      </dsp:nvSpPr>
      <dsp:spPr>
        <a:xfrm>
          <a:off x="4543744" y="729052"/>
          <a:ext cx="2725435" cy="23823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What to buy, use, or sell?</a:t>
          </a:r>
        </a:p>
      </dsp:txBody>
      <dsp:txXfrm>
        <a:off x="5225103" y="1086408"/>
        <a:ext cx="1328649" cy="1667662"/>
      </dsp:txXfrm>
    </dsp:sp>
    <dsp:sp modelId="{EE43D61F-C2A6-48BE-892F-2B3F23D10869}">
      <dsp:nvSpPr>
        <dsp:cNvPr id="0" name=""/>
        <dsp:cNvSpPr/>
      </dsp:nvSpPr>
      <dsp:spPr>
        <a:xfrm>
          <a:off x="3862385" y="1238881"/>
          <a:ext cx="1362717" cy="1362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Forces Choice</a:t>
          </a:r>
        </a:p>
      </dsp:txBody>
      <dsp:txXfrm>
        <a:off x="4061950" y="1438446"/>
        <a:ext cx="963587" cy="963587"/>
      </dsp:txXfrm>
    </dsp:sp>
    <dsp:sp modelId="{9140F51A-B16E-4C84-B331-11623E0FA9A1}">
      <dsp:nvSpPr>
        <dsp:cNvPr id="0" name=""/>
        <dsp:cNvSpPr/>
      </dsp:nvSpPr>
      <dsp:spPr>
        <a:xfrm>
          <a:off x="8120879" y="729052"/>
          <a:ext cx="2725435" cy="23823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Benefits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Opportunity Cost</a:t>
          </a:r>
        </a:p>
      </dsp:txBody>
      <dsp:txXfrm>
        <a:off x="8802238" y="1086408"/>
        <a:ext cx="1328649" cy="1667662"/>
      </dsp:txXfrm>
    </dsp:sp>
    <dsp:sp modelId="{4E491BD8-79A9-47DC-9EC7-0C98197DC1A4}">
      <dsp:nvSpPr>
        <dsp:cNvPr id="0" name=""/>
        <dsp:cNvSpPr/>
      </dsp:nvSpPr>
      <dsp:spPr>
        <a:xfrm>
          <a:off x="7439520" y="1238881"/>
          <a:ext cx="1362717" cy="1362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Value of Choice</a:t>
          </a:r>
        </a:p>
      </dsp:txBody>
      <dsp:txXfrm>
        <a:off x="7639085" y="1438446"/>
        <a:ext cx="963587" cy="96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9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1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7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8714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7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62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1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17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7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8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16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9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8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39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4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2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99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5361" y="801222"/>
            <a:ext cx="9144000" cy="33816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hief Blueprint" panose="02000503000000000000" pitchFamily="2" charset="0"/>
              </a:rPr>
              <a:t>Scarcity and Opportunity Cost</a:t>
            </a:r>
          </a:p>
          <a:p>
            <a:pPr algn="ctr"/>
            <a:endParaRPr lang="en-US" dirty="0">
              <a:latin typeface="Chief Blueprint" panose="02000503000000000000" pitchFamily="2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Economic Problem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18892" y="2699647"/>
            <a:ext cx="8556939" cy="257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937161" y="3585740"/>
            <a:ext cx="64394" cy="38625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33647" y="4384252"/>
            <a:ext cx="380464" cy="4536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533363" y="2699647"/>
            <a:ext cx="26121" cy="2807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983" y="6217865"/>
            <a:ext cx="2682472" cy="640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1886" b="3695"/>
          <a:stretch/>
        </p:blipFill>
        <p:spPr>
          <a:xfrm>
            <a:off x="4872832" y="4092097"/>
            <a:ext cx="4020796" cy="217002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127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80" y="290110"/>
            <a:ext cx="9540240" cy="1844675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hief Blueprint" panose="02000503000000000000" pitchFamily="2" charset="0"/>
              </a:rPr>
              <a:t>What is considered the</a:t>
            </a:r>
            <a:r>
              <a:rPr lang="en-US" b="1" i="1" dirty="0">
                <a:solidFill>
                  <a:schemeClr val="tx1"/>
                </a:solidFill>
                <a:latin typeface="Chief Blueprint" panose="02000503000000000000" pitchFamily="2" charset="0"/>
              </a:rPr>
              <a:t> </a:t>
            </a:r>
            <a:br>
              <a:rPr lang="en-US" b="1" i="1" dirty="0">
                <a:solidFill>
                  <a:schemeClr val="tx1"/>
                </a:solidFill>
                <a:latin typeface="Chief Blueprint" panose="02000503000000000000" pitchFamily="2" charset="0"/>
              </a:rPr>
            </a:br>
            <a:r>
              <a:rPr lang="en-US" b="1" i="1" dirty="0">
                <a:solidFill>
                  <a:schemeClr val="tx1"/>
                </a:solidFill>
                <a:latin typeface="Chief Blueprint" panose="02000503000000000000" pitchFamily="2" charset="0"/>
              </a:rPr>
              <a:t>Economic Problem</a:t>
            </a:r>
            <a:r>
              <a:rPr lang="en-US" dirty="0">
                <a:solidFill>
                  <a:schemeClr val="tx1"/>
                </a:solidFill>
                <a:latin typeface="Chief Blueprint" panose="02000503000000000000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400" y="2971799"/>
            <a:ext cx="10233800" cy="3189923"/>
          </a:xfrm>
        </p:spPr>
        <p:txBody>
          <a:bodyPr>
            <a:normAutofit/>
          </a:bodyPr>
          <a:lstStyle/>
          <a:p>
            <a:r>
              <a:rPr lang="en-US" sz="4400" dirty="0"/>
              <a:t>Scarcity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155" y="2331664"/>
            <a:ext cx="5590517" cy="30604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436" y="6161722"/>
            <a:ext cx="268247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00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5"/>
            <a:ext cx="96012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hief Blueprint" panose="02000503000000000000" pitchFamily="2" charset="0"/>
              </a:rPr>
              <a:t>What is </a:t>
            </a:r>
            <a:r>
              <a:rPr lang="en-US" sz="6000" b="1" dirty="0">
                <a:latin typeface="Chief Blueprint" panose="02000503000000000000" pitchFamily="2" charset="0"/>
              </a:rPr>
              <a:t>SCARCITY</a:t>
            </a:r>
            <a:r>
              <a:rPr lang="en-US" sz="6000" dirty="0">
                <a:latin typeface="Chief Blueprint" panose="02000503000000000000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5040" y="1825625"/>
            <a:ext cx="9128760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3200" b="1" dirty="0"/>
              <a:t>A. When things are in short supply</a:t>
            </a:r>
          </a:p>
          <a:p>
            <a:pPr marL="0" indent="0">
              <a:buNone/>
            </a:pPr>
            <a:r>
              <a:rPr lang="en-US" sz="3200" b="1" dirty="0"/>
              <a:t>B. NOT enough of something that people want and need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46242" y="4143991"/>
            <a:ext cx="4983480" cy="1264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resources are more scarce than others. Example: Gold and Diamonds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79" y="6176963"/>
            <a:ext cx="2682472" cy="640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857" y="4816475"/>
            <a:ext cx="2114550" cy="14954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790" b="2711"/>
          <a:stretch/>
        </p:blipFill>
        <p:spPr>
          <a:xfrm rot="18955798">
            <a:off x="10154613" y="3968007"/>
            <a:ext cx="1660784" cy="131932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799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365125"/>
            <a:ext cx="9616440" cy="132556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hief Blueprint" panose="02000503000000000000" pitchFamily="2" charset="0"/>
              </a:rPr>
              <a:t>Why is SCARCITY considered </a:t>
            </a:r>
            <a:br>
              <a:rPr lang="en-US" dirty="0">
                <a:solidFill>
                  <a:schemeClr val="tx1"/>
                </a:solidFill>
                <a:latin typeface="Chief Blueprint" panose="02000503000000000000" pitchFamily="2" charset="0"/>
              </a:rPr>
            </a:br>
            <a:r>
              <a:rPr lang="en-US" dirty="0">
                <a:solidFill>
                  <a:schemeClr val="tx1"/>
                </a:solidFill>
                <a:latin typeface="Chief Blueprint" panose="02000503000000000000" pitchFamily="2" charset="0"/>
              </a:rPr>
              <a:t>a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880" y="1825626"/>
            <a:ext cx="9265920" cy="199940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514350" indent="-514350">
              <a:buAutoNum type="alphaUcPeriod"/>
            </a:pPr>
            <a:r>
              <a:rPr lang="en-US" b="1" dirty="0"/>
              <a:t>People have UNLIMITED wants and needs, but there are a LIMITED amount of resources to meet their demands.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563" y="6063297"/>
            <a:ext cx="2682472" cy="640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021" y="3335628"/>
            <a:ext cx="4673830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6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365125"/>
            <a:ext cx="9616440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hief Blueprint" panose="02000503000000000000" pitchFamily="2" charset="0"/>
              </a:rPr>
              <a:t>What is the affect of scarcity </a:t>
            </a:r>
            <a:br>
              <a:rPr lang="en-US" b="1" dirty="0">
                <a:latin typeface="Chief Blueprint" panose="02000503000000000000" pitchFamily="2" charset="0"/>
              </a:rPr>
            </a:br>
            <a:r>
              <a:rPr lang="en-US" b="1" dirty="0">
                <a:latin typeface="Chief Blueprint" panose="02000503000000000000" pitchFamily="2" charset="0"/>
              </a:rPr>
              <a:t>for economics?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0" y="1825624"/>
            <a:ext cx="9616440" cy="489521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A. Due to the </a:t>
            </a:r>
            <a:r>
              <a:rPr lang="en-US" b="1" u="sng" dirty="0">
                <a:solidFill>
                  <a:srgbClr val="FF0000"/>
                </a:solidFill>
              </a:rPr>
              <a:t>scarcity of resources</a:t>
            </a:r>
            <a:r>
              <a:rPr lang="en-US" b="1" dirty="0"/>
              <a:t>, people have to make a lot of CHOICES. </a:t>
            </a:r>
          </a:p>
          <a:p>
            <a:pPr marL="0" indent="0">
              <a:buNone/>
            </a:pPr>
            <a:r>
              <a:rPr lang="en-US" b="1" dirty="0"/>
              <a:t>       </a:t>
            </a:r>
            <a:r>
              <a:rPr lang="en-US" sz="3600" b="1" dirty="0"/>
              <a:t>a. Choices made by: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2800" b="1" dirty="0"/>
              <a:t>Consumers:  </a:t>
            </a:r>
            <a:r>
              <a:rPr lang="en-US" sz="2800" b="1" i="1" dirty="0"/>
              <a:t>What to buy, trade, or use?</a:t>
            </a:r>
          </a:p>
          <a:p>
            <a:pPr marL="1485900" lvl="2" indent="-571500">
              <a:buFont typeface="+mj-lt"/>
              <a:buAutoNum type="romanUcPeriod"/>
            </a:pPr>
            <a:r>
              <a:rPr lang="en-US" sz="2800" b="1" dirty="0"/>
              <a:t>Businesses: </a:t>
            </a:r>
            <a:r>
              <a:rPr lang="en-US" sz="2800" b="1" i="1" dirty="0"/>
              <a:t>What resources to use and what products to produce?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678" y="6080704"/>
            <a:ext cx="2682472" cy="6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565" t="6153" r="1341" b="2218"/>
          <a:stretch/>
        </p:blipFill>
        <p:spPr>
          <a:xfrm>
            <a:off x="6928834" y="4353030"/>
            <a:ext cx="1906074" cy="2253832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084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768" y="365125"/>
            <a:ext cx="9628031" cy="1325563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Chief Blueprint" panose="02000503000000000000" pitchFamily="2" charset="0"/>
              </a:rPr>
              <a:t>What does each economic choice we make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2286" y="1665591"/>
            <a:ext cx="9581883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Choices have CONSEQUENCES and VALUE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1.  Benefit </a:t>
            </a:r>
          </a:p>
          <a:p>
            <a:pPr marL="0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2.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OPPORTUNITY COST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697" y="5991832"/>
            <a:ext cx="2682472" cy="640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182"/>
          <a:stretch/>
        </p:blipFill>
        <p:spPr>
          <a:xfrm>
            <a:off x="5020077" y="3902299"/>
            <a:ext cx="3003462" cy="272966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0130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014" y="365125"/>
            <a:ext cx="922878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hief Blueprint" panose="02000503000000000000" pitchFamily="2" charset="0"/>
              </a:rPr>
              <a:t>What is  </a:t>
            </a:r>
            <a:br>
              <a:rPr lang="en-US" b="1" dirty="0">
                <a:latin typeface="Chief Blueprint" panose="02000503000000000000" pitchFamily="2" charset="0"/>
              </a:rPr>
            </a:br>
            <a:r>
              <a:rPr lang="en-US" b="1" dirty="0">
                <a:latin typeface="Chief Blueprint" panose="02000503000000000000" pitchFamily="2" charset="0"/>
              </a:rPr>
              <a:t>OPPORTUNITY COST?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5469" y="1010994"/>
            <a:ext cx="9331817" cy="211213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UcPeriod"/>
            </a:pPr>
            <a:r>
              <a:rPr lang="en-US" sz="3200" b="1" dirty="0"/>
              <a:t>The  missed opportunity or what you gave up for </a:t>
            </a:r>
          </a:p>
          <a:p>
            <a:pPr marL="0" indent="0">
              <a:buNone/>
            </a:pPr>
            <a:r>
              <a:rPr lang="en-US" sz="3200" b="1" dirty="0"/>
              <a:t>      making the choice or purchase.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9746" y="4256469"/>
            <a:ext cx="3884054" cy="180947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/>
              <a:t>Opportunity Costs: Missed: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Earning money from  a job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Time with friends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Getting job experience and skills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Spent $40,000.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85360" y="4256468"/>
            <a:ext cx="2575560" cy="180948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</a:rPr>
              <a:t>Benefit:</a:t>
            </a:r>
          </a:p>
          <a:p>
            <a:r>
              <a:rPr lang="en-US" sz="2000" dirty="0">
                <a:solidFill>
                  <a:schemeClr val="bg1"/>
                </a:solidFill>
              </a:rPr>
              <a:t>Earned college degree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</a:t>
            </a:r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85360" y="3232597"/>
            <a:ext cx="6568440" cy="9144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>
                <a:solidFill>
                  <a:schemeClr val="bg1"/>
                </a:solidFill>
              </a:rPr>
              <a:t>For example</a:t>
            </a:r>
            <a:r>
              <a:rPr lang="en-US" sz="2400" dirty="0">
                <a:solidFill>
                  <a:schemeClr val="bg1"/>
                </a:solidFill>
              </a:rPr>
              <a:t>: You decide to spend money 0n a four year college degree.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4" y="3232597"/>
            <a:ext cx="2340306" cy="3367503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257" y="6175420"/>
            <a:ext cx="268247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63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5818311"/>
              </p:ext>
            </p:extLst>
          </p:nvPr>
        </p:nvGraphicFramePr>
        <p:xfrm>
          <a:off x="1219200" y="1173480"/>
          <a:ext cx="1085088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59484" y="1165109"/>
            <a:ext cx="1021080" cy="4023360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800" b="1" dirty="0"/>
              <a:t>The Economic Problem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6738" y="6020672"/>
            <a:ext cx="2682472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147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365</TotalTime>
  <Words>255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Chief Blueprint</vt:lpstr>
      <vt:lpstr>Corbel</vt:lpstr>
      <vt:lpstr>Depth</vt:lpstr>
      <vt:lpstr>PowerPoint Presentation</vt:lpstr>
      <vt:lpstr>What is considered the  Economic Problem?</vt:lpstr>
      <vt:lpstr>What is SCARCITY?</vt:lpstr>
      <vt:lpstr>Why is SCARCITY considered  a problem?</vt:lpstr>
      <vt:lpstr>What is the affect of scarcity  for economics?</vt:lpstr>
      <vt:lpstr>What does each economic choice we make have?</vt:lpstr>
      <vt:lpstr>What is   OPPORTUNITY COST?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Powell</dc:creator>
  <cp:lastModifiedBy>Michael Powell</cp:lastModifiedBy>
  <cp:revision>38</cp:revision>
  <dcterms:created xsi:type="dcterms:W3CDTF">2014-11-30T20:41:10Z</dcterms:created>
  <dcterms:modified xsi:type="dcterms:W3CDTF">2022-07-11T23:34:12Z</dcterms:modified>
</cp:coreProperties>
</file>