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4"/>
  </p:notesMasterIdLst>
  <p:handoutMasterIdLst>
    <p:handoutMasterId r:id="rId15"/>
  </p:handoutMasterIdLst>
  <p:sldIdLst>
    <p:sldId id="335" r:id="rId5"/>
    <p:sldId id="337" r:id="rId6"/>
    <p:sldId id="336" r:id="rId7"/>
    <p:sldId id="338" r:id="rId8"/>
    <p:sldId id="341" r:id="rId9"/>
    <p:sldId id="342" r:id="rId10"/>
    <p:sldId id="343" r:id="rId11"/>
    <p:sldId id="344" r:id="rId12"/>
    <p:sldId id="33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9DDC"/>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81830" autoAdjust="0"/>
  </p:normalViewPr>
  <p:slideViewPr>
    <p:cSldViewPr snapToGrid="0">
      <p:cViewPr varScale="1">
        <p:scale>
          <a:sx n="48" d="100"/>
          <a:sy n="48" d="100"/>
        </p:scale>
        <p:origin x="1284" y="4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4CACDF-390F-43BE-A7B0-8EB2ED18770D}" type="datetimeFigureOut">
              <a:rPr lang="en-US" smtClean="0"/>
              <a:t>1/19/2026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258310-AC33-46E4-81F1-08D666D0F563}" type="slidenum">
              <a:rPr lang="en-US" smtClean="0"/>
              <a:t>‹#›</a:t>
            </a:fld>
            <a:endParaRPr lang="en-US"/>
          </a:p>
        </p:txBody>
      </p:sp>
    </p:spTree>
    <p:extLst>
      <p:ext uri="{BB962C8B-B14F-4D97-AF65-F5344CB8AC3E}">
        <p14:creationId xmlns:p14="http://schemas.microsoft.com/office/powerpoint/2010/main" val="12166607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1B8BEA-CB26-4A19-9B7A-23C02BD23801}" type="datetimeFigureOut">
              <a:rPr lang="en-US" smtClean="0"/>
              <a:t>1/19/2026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41B0B9-DAF5-46F9-9463-94F7BFA26954}" type="slidenum">
              <a:rPr lang="en-US" smtClean="0"/>
              <a:t>‹#›</a:t>
            </a:fld>
            <a:endParaRPr lang="en-US"/>
          </a:p>
        </p:txBody>
      </p:sp>
    </p:spTree>
    <p:extLst>
      <p:ext uri="{BB962C8B-B14F-4D97-AF65-F5344CB8AC3E}">
        <p14:creationId xmlns:p14="http://schemas.microsoft.com/office/powerpoint/2010/main" val="188102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1</a:t>
            </a:fld>
            <a:endParaRPr lang="en-US"/>
          </a:p>
        </p:txBody>
      </p:sp>
    </p:spTree>
    <p:extLst>
      <p:ext uri="{BB962C8B-B14F-4D97-AF65-F5344CB8AC3E}">
        <p14:creationId xmlns:p14="http://schemas.microsoft.com/office/powerpoint/2010/main" val="1984554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strong passwords and good firewalls don’t matter if someone can trick a person into:</a:t>
            </a:r>
          </a:p>
          <a:p>
            <a:r>
              <a:rPr lang="en-US" dirty="0"/>
              <a:t>clicking a link</a:t>
            </a:r>
          </a:p>
          <a:p>
            <a:r>
              <a:rPr lang="en-US" dirty="0"/>
              <a:t>opening a file</a:t>
            </a:r>
          </a:p>
          <a:p>
            <a:r>
              <a:rPr lang="en-US" dirty="0"/>
              <a:t>sharing a password or code</a:t>
            </a:r>
          </a:p>
          <a:p>
            <a:r>
              <a:rPr lang="en-US" dirty="0"/>
              <a:t>approving a login request</a:t>
            </a:r>
          </a:p>
          <a:p>
            <a:r>
              <a:rPr lang="en-US" dirty="0"/>
              <a:t>letting someone into a building or system</a:t>
            </a:r>
          </a:p>
          <a:p>
            <a:r>
              <a:rPr lang="en-US" dirty="0"/>
              <a:t>Social engineering is basically </a:t>
            </a:r>
            <a:r>
              <a:rPr lang="en-US" b="1" dirty="0"/>
              <a:t>“hacking the user.”</a:t>
            </a:r>
            <a:endParaRPr lang="en-US" dirty="0"/>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2</a:t>
            </a:fld>
            <a:endParaRPr lang="en-US"/>
          </a:p>
        </p:txBody>
      </p:sp>
    </p:spTree>
    <p:extLst>
      <p:ext uri="{BB962C8B-B14F-4D97-AF65-F5344CB8AC3E}">
        <p14:creationId xmlns:p14="http://schemas.microsoft.com/office/powerpoint/2010/main" val="3032079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Social engineering is when a hacker manipulates people into giving up information or access—often without needing to “hack” the technology at all. In cybersecurity, it’s one of the most common and effective attack methods because it targets human behavior: trust, fear, curiosity, urgency, and helpfulness.</a:t>
            </a:r>
          </a:p>
          <a:p>
            <a:endParaRPr lang="en-US" b="0" dirty="0"/>
          </a:p>
        </p:txBody>
      </p:sp>
      <p:sp>
        <p:nvSpPr>
          <p:cNvPr id="4" name="Slide Number Placeholder 3"/>
          <p:cNvSpPr>
            <a:spLocks noGrp="1"/>
          </p:cNvSpPr>
          <p:nvPr>
            <p:ph type="sldNum" sz="quarter" idx="5"/>
          </p:nvPr>
        </p:nvSpPr>
        <p:spPr/>
        <p:txBody>
          <a:bodyPr/>
          <a:lstStyle/>
          <a:p>
            <a:fld id="{C741B0B9-DAF5-46F9-9463-94F7BFA26954}" type="slidenum">
              <a:rPr lang="en-US" smtClean="0"/>
              <a:t>3</a:t>
            </a:fld>
            <a:endParaRPr lang="en-US"/>
          </a:p>
        </p:txBody>
      </p:sp>
    </p:spTree>
    <p:extLst>
      <p:ext uri="{BB962C8B-B14F-4D97-AF65-F5344CB8AC3E}">
        <p14:creationId xmlns:p14="http://schemas.microsoft.com/office/powerpoint/2010/main" val="1684863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r>
              <a:rPr lang="en-US" b="1" dirty="0"/>
              <a:t>. Baiting (free item or something valuable)</a:t>
            </a:r>
          </a:p>
          <a:p>
            <a:r>
              <a:rPr lang="en-US" b="1" dirty="0"/>
              <a:t>Explanation:</a:t>
            </a:r>
            <a:r>
              <a:rPr lang="en-US" dirty="0"/>
              <a:t> Baiting is when an attacker offers something tempting (free gift, prize, download, money, “answers”) to trick someone into clicking, downloading, or handing over info.</a:t>
            </a:r>
          </a:p>
          <a:p>
            <a:r>
              <a:rPr lang="en-US" b="1" dirty="0"/>
              <a:t>Real-life examples:</a:t>
            </a:r>
            <a:endParaRPr lang="en-US" dirty="0"/>
          </a:p>
          <a:p>
            <a:r>
              <a:rPr lang="en-US" dirty="0"/>
              <a:t>A USB drive labeled </a:t>
            </a:r>
            <a:r>
              <a:rPr lang="en-US" b="1" dirty="0"/>
              <a:t>“Teacher Evaluations 2026”</a:t>
            </a:r>
            <a:r>
              <a:rPr lang="en-US" dirty="0"/>
              <a:t> is left in the school parking lot. Someone plugs it into a computer and it installs malware.</a:t>
            </a:r>
          </a:p>
          <a:p>
            <a:r>
              <a:rPr lang="en-US" dirty="0"/>
              <a:t>A pop-up says </a:t>
            </a:r>
            <a:r>
              <a:rPr lang="en-US" b="1" dirty="0"/>
              <a:t>“You won a free iPhone! Claim now!”</a:t>
            </a:r>
            <a:r>
              <a:rPr lang="en-US" dirty="0"/>
              <a:t> The link steals login info or downloads spyware.</a:t>
            </a:r>
          </a:p>
          <a:p>
            <a:r>
              <a:rPr lang="en-US" dirty="0"/>
              <a:t>A website offers </a:t>
            </a:r>
            <a:r>
              <a:rPr lang="en-US" b="1" dirty="0"/>
              <a:t>“Free </a:t>
            </a:r>
            <a:r>
              <a:rPr lang="en-US" b="1" dirty="0" err="1"/>
              <a:t>Robux</a:t>
            </a:r>
            <a:r>
              <a:rPr lang="en-US" b="1" dirty="0"/>
              <a:t> / V-Bucks”</a:t>
            </a:r>
            <a:r>
              <a:rPr lang="en-US" dirty="0"/>
              <a:t> if you log in with your Google or Microsoft account.</a:t>
            </a:r>
          </a:p>
          <a:p>
            <a:br>
              <a:rPr lang="en-US" dirty="0"/>
            </a:br>
            <a:endParaRPr lang="en-US" dirty="0"/>
          </a:p>
          <a:p>
            <a:r>
              <a:rPr lang="en-US" b="1" dirty="0"/>
              <a:t>2. Shoulder Surfing</a:t>
            </a:r>
          </a:p>
          <a:p>
            <a:r>
              <a:rPr lang="en-US" b="1" dirty="0"/>
              <a:t>Explanation:</a:t>
            </a:r>
            <a:r>
              <a:rPr lang="en-US" dirty="0"/>
              <a:t> Shoulder surfing is when someone watches you type in private information, like passwords, PINs, or door codes.</a:t>
            </a:r>
          </a:p>
          <a:p>
            <a:r>
              <a:rPr lang="en-US" b="1" dirty="0"/>
              <a:t>Real-life examples:</a:t>
            </a:r>
            <a:endParaRPr lang="en-US" dirty="0"/>
          </a:p>
          <a:p>
            <a:r>
              <a:rPr lang="en-US" dirty="0"/>
              <a:t>Someone stands close behind you at an ATM and watches you enter your PIN.</a:t>
            </a:r>
          </a:p>
          <a:p>
            <a:r>
              <a:rPr lang="en-US" dirty="0"/>
              <a:t>A student watches another student type their </a:t>
            </a:r>
            <a:r>
              <a:rPr lang="en-US" b="1" dirty="0"/>
              <a:t>PowerSchool/Google password</a:t>
            </a:r>
            <a:r>
              <a:rPr lang="en-US" dirty="0"/>
              <a:t> and later logs in as them.</a:t>
            </a:r>
          </a:p>
          <a:p>
            <a:r>
              <a:rPr lang="en-US" dirty="0"/>
              <a:t>Someone watches a staff member type the </a:t>
            </a:r>
            <a:r>
              <a:rPr lang="en-US" b="1" dirty="0"/>
              <a:t>building keypad code</a:t>
            </a:r>
            <a:r>
              <a:rPr lang="en-US" dirty="0"/>
              <a:t> at a secure door, then uses it later.</a:t>
            </a: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5</a:t>
            </a:fld>
            <a:endParaRPr lang="en-US"/>
          </a:p>
        </p:txBody>
      </p:sp>
    </p:spTree>
    <p:extLst>
      <p:ext uri="{BB962C8B-B14F-4D97-AF65-F5344CB8AC3E}">
        <p14:creationId xmlns:p14="http://schemas.microsoft.com/office/powerpoint/2010/main" val="1409317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6FE3C-7F95-D2F4-63A9-2DEC14424E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0B38FC-70CA-5846-6BA1-3A11394C6F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F8347E-B21D-4439-62BA-0B9CCCD4AC34}"/>
              </a:ext>
            </a:extLst>
          </p:cNvPr>
          <p:cNvSpPr>
            <a:spLocks noGrp="1"/>
          </p:cNvSpPr>
          <p:nvPr>
            <p:ph type="body" idx="1"/>
          </p:nvPr>
        </p:nvSpPr>
        <p:spPr/>
        <p:txBody>
          <a:bodyPr/>
          <a:lstStyle/>
          <a:p>
            <a:r>
              <a:rPr lang="en-US" b="1" dirty="0"/>
              <a:t>3. Dumpster Diving</a:t>
            </a:r>
          </a:p>
          <a:p>
            <a:r>
              <a:rPr lang="en-US" b="1" dirty="0"/>
              <a:t>Explanation:</a:t>
            </a:r>
            <a:r>
              <a:rPr lang="en-US" dirty="0"/>
              <a:t> Dumpster diving is when attackers search trash for useful information that can help them break into accounts or systems.</a:t>
            </a:r>
          </a:p>
          <a:p>
            <a:r>
              <a:rPr lang="en-US" b="1" dirty="0"/>
              <a:t>Real-life examples:</a:t>
            </a:r>
            <a:endParaRPr lang="en-US" dirty="0"/>
          </a:p>
          <a:p>
            <a:r>
              <a:rPr lang="en-US" dirty="0"/>
              <a:t>A business throws away an old paper with </a:t>
            </a:r>
            <a:r>
              <a:rPr lang="en-US" b="1" dirty="0"/>
              <a:t>customer names and phone numbers</a:t>
            </a:r>
            <a:r>
              <a:rPr lang="en-US" dirty="0"/>
              <a:t>, which gets used for scams.</a:t>
            </a:r>
          </a:p>
          <a:p>
            <a:r>
              <a:rPr lang="en-US" dirty="0"/>
              <a:t>Someone finds a printed sheet with </a:t>
            </a:r>
            <a:r>
              <a:rPr lang="en-US" b="1" dirty="0"/>
              <a:t>email addresses and passwords</a:t>
            </a:r>
            <a:r>
              <a:rPr lang="en-US" dirty="0"/>
              <a:t> or login instructions.</a:t>
            </a:r>
          </a:p>
          <a:p>
            <a:r>
              <a:rPr lang="en-US" dirty="0"/>
              <a:t>A school tosses outdated student rosters or schedules that contain private information.</a:t>
            </a:r>
          </a:p>
          <a:p>
            <a:br>
              <a:rPr lang="en-US" dirty="0"/>
            </a:br>
            <a:endParaRPr lang="en-US" dirty="0"/>
          </a:p>
          <a:p>
            <a:r>
              <a:rPr lang="en-US" b="1" dirty="0"/>
              <a:t>4. Info Written in the Workspace (passwords/codes left out)</a:t>
            </a:r>
          </a:p>
          <a:p>
            <a:r>
              <a:rPr lang="en-US" b="1" dirty="0"/>
              <a:t>Explanation:</a:t>
            </a:r>
            <a:r>
              <a:rPr lang="en-US" dirty="0"/>
              <a:t> This happens when people leave sensitive information visible—on sticky notes, whiteboards, notebooks, or papers in drawers.</a:t>
            </a:r>
          </a:p>
          <a:p>
            <a:r>
              <a:rPr lang="en-US" b="1" dirty="0"/>
              <a:t>Real-life examples:</a:t>
            </a:r>
            <a:endParaRPr lang="en-US" dirty="0"/>
          </a:p>
          <a:p>
            <a:r>
              <a:rPr lang="en-US" dirty="0"/>
              <a:t>A sticky note on a monitor says: </a:t>
            </a:r>
            <a:r>
              <a:rPr lang="en-US" b="1" dirty="0"/>
              <a:t>“Password: Panthers2026!”</a:t>
            </a:r>
            <a:endParaRPr lang="en-US" dirty="0"/>
          </a:p>
          <a:p>
            <a:r>
              <a:rPr lang="en-US" dirty="0"/>
              <a:t>A teacher writes a </a:t>
            </a:r>
            <a:r>
              <a:rPr lang="en-US" b="1" dirty="0"/>
              <a:t>copy code</a:t>
            </a:r>
            <a:r>
              <a:rPr lang="en-US" dirty="0"/>
              <a:t> or </a:t>
            </a:r>
            <a:r>
              <a:rPr lang="en-US" b="1" dirty="0"/>
              <a:t>test password</a:t>
            </a:r>
            <a:r>
              <a:rPr lang="en-US" dirty="0"/>
              <a:t> on the board and forgets to erase it after class.</a:t>
            </a:r>
          </a:p>
          <a:p>
            <a:r>
              <a:rPr lang="en-US" dirty="0"/>
              <a:t>A receptionist keeps door codes in a desk drawer, and a visitor sees them while the drawer is open.</a:t>
            </a:r>
          </a:p>
          <a:p>
            <a:endParaRPr lang="en-US" dirty="0"/>
          </a:p>
        </p:txBody>
      </p:sp>
      <p:sp>
        <p:nvSpPr>
          <p:cNvPr id="4" name="Slide Number Placeholder 3">
            <a:extLst>
              <a:ext uri="{FF2B5EF4-FFF2-40B4-BE49-F238E27FC236}">
                <a16:creationId xmlns:a16="http://schemas.microsoft.com/office/drawing/2014/main" id="{D3BCB150-BCF3-2675-9F96-C7FD75164D01}"/>
              </a:ext>
            </a:extLst>
          </p:cNvPr>
          <p:cNvSpPr>
            <a:spLocks noGrp="1"/>
          </p:cNvSpPr>
          <p:nvPr>
            <p:ph type="sldNum" sz="quarter" idx="5"/>
          </p:nvPr>
        </p:nvSpPr>
        <p:spPr/>
        <p:txBody>
          <a:bodyPr/>
          <a:lstStyle/>
          <a:p>
            <a:fld id="{C741B0B9-DAF5-46F9-9463-94F7BFA26954}" type="slidenum">
              <a:rPr lang="en-US" smtClean="0"/>
              <a:t>6</a:t>
            </a:fld>
            <a:endParaRPr lang="en-US"/>
          </a:p>
        </p:txBody>
      </p:sp>
    </p:spTree>
    <p:extLst>
      <p:ext uri="{BB962C8B-B14F-4D97-AF65-F5344CB8AC3E}">
        <p14:creationId xmlns:p14="http://schemas.microsoft.com/office/powerpoint/2010/main" val="4176267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96ED6-AAD8-CD18-9D4A-B55033D2D9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B992BC-F470-B912-6CEE-6C45672932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9D526A-0735-8496-9783-12AD21AE7307}"/>
              </a:ext>
            </a:extLst>
          </p:cNvPr>
          <p:cNvSpPr>
            <a:spLocks noGrp="1"/>
          </p:cNvSpPr>
          <p:nvPr>
            <p:ph type="body" idx="1"/>
          </p:nvPr>
        </p:nvSpPr>
        <p:spPr/>
        <p:txBody>
          <a:bodyPr/>
          <a:lstStyle/>
          <a:p>
            <a:r>
              <a:rPr lang="en-US" b="1" dirty="0"/>
              <a:t>5. Piggybacking / Tailgating (getting into restricted areas)</a:t>
            </a:r>
          </a:p>
          <a:p>
            <a:r>
              <a:rPr lang="en-US" b="1" dirty="0"/>
              <a:t>Explanation:</a:t>
            </a:r>
            <a:r>
              <a:rPr lang="en-US" dirty="0"/>
              <a:t> Piggybacking is when someone gets into a secure area by following someone who is allowed in.</a:t>
            </a:r>
          </a:p>
          <a:p>
            <a:r>
              <a:rPr lang="en-US" b="1" dirty="0"/>
              <a:t>Piggybacking:</a:t>
            </a:r>
            <a:r>
              <a:rPr lang="en-US" dirty="0"/>
              <a:t> you </a:t>
            </a:r>
            <a:r>
              <a:rPr lang="en-US" i="1" dirty="0"/>
              <a:t>knowingly</a:t>
            </a:r>
            <a:r>
              <a:rPr lang="en-US" dirty="0"/>
              <a:t> hold the door for them.</a:t>
            </a:r>
          </a:p>
          <a:p>
            <a:r>
              <a:rPr lang="en-US" b="1" dirty="0"/>
              <a:t>Tailgating:</a:t>
            </a:r>
            <a:r>
              <a:rPr lang="en-US" dirty="0"/>
              <a:t> they slip in behind you </a:t>
            </a:r>
            <a:r>
              <a:rPr lang="en-US" i="1" dirty="0"/>
              <a:t>without permission.</a:t>
            </a:r>
            <a:endParaRPr lang="en-US" dirty="0"/>
          </a:p>
          <a:p>
            <a:r>
              <a:rPr lang="en-US" b="1" dirty="0"/>
              <a:t>Real-life examples:</a:t>
            </a:r>
            <a:endParaRPr lang="en-US" dirty="0"/>
          </a:p>
          <a:p>
            <a:r>
              <a:rPr lang="en-US" dirty="0"/>
              <a:t>A stranger carrying boxes says, </a:t>
            </a:r>
            <a:r>
              <a:rPr lang="en-US" b="1" dirty="0"/>
              <a:t>“Can you hold the door?”</a:t>
            </a:r>
            <a:r>
              <a:rPr lang="en-US" dirty="0"/>
              <a:t> and walks into a staff-only area.</a:t>
            </a:r>
          </a:p>
          <a:p>
            <a:r>
              <a:rPr lang="en-US" dirty="0"/>
              <a:t>Someone follows a student into a locked school entrance right before the door shuts.</a:t>
            </a:r>
          </a:p>
          <a:p>
            <a:r>
              <a:rPr lang="en-US" dirty="0"/>
              <a:t>A person in a hoodie slips behind an employee into a secure storage room.</a:t>
            </a:r>
          </a:p>
          <a:p>
            <a:br>
              <a:rPr lang="en-US" dirty="0"/>
            </a:br>
            <a:endParaRPr lang="en-US" dirty="0"/>
          </a:p>
          <a:p>
            <a:r>
              <a:rPr lang="en-US" b="1" dirty="0"/>
              <a:t>6. Pretexting (using a uniform or authority)</a:t>
            </a:r>
          </a:p>
          <a:p>
            <a:r>
              <a:rPr lang="en-US" b="1" dirty="0"/>
              <a:t>Explanation:</a:t>
            </a:r>
            <a:r>
              <a:rPr lang="en-US" dirty="0"/>
              <a:t> Pretexting is when an attacker creates a believable role/story to gain trust. Wearing a uniform or claiming authority makes people less likely to question them.</a:t>
            </a:r>
          </a:p>
          <a:p>
            <a:r>
              <a:rPr lang="en-US" b="1" dirty="0"/>
              <a:t>Real-life examples:</a:t>
            </a:r>
            <a:endParaRPr lang="en-US" dirty="0"/>
          </a:p>
          <a:p>
            <a:r>
              <a:rPr lang="en-US" dirty="0"/>
              <a:t>A person wearing a safety vest says they’re with </a:t>
            </a:r>
            <a:r>
              <a:rPr lang="en-US" b="1" dirty="0"/>
              <a:t>internet/cable service</a:t>
            </a:r>
            <a:r>
              <a:rPr lang="en-US" dirty="0"/>
              <a:t> and asks to “check the network closet.”</a:t>
            </a:r>
          </a:p>
          <a:p>
            <a:r>
              <a:rPr lang="en-US" dirty="0"/>
              <a:t>Someone wearing a shirt with a logo says they are </a:t>
            </a:r>
            <a:r>
              <a:rPr lang="en-US" b="1" dirty="0"/>
              <a:t>IT support</a:t>
            </a:r>
            <a:r>
              <a:rPr lang="en-US" dirty="0"/>
              <a:t> and asks for account access.</a:t>
            </a:r>
          </a:p>
          <a:p>
            <a:r>
              <a:rPr lang="en-US" dirty="0"/>
              <a:t>A fake “delivery driver” asks staff to sign for a package, but they’re really trying to get inside.</a:t>
            </a:r>
          </a:p>
          <a:p>
            <a:endParaRPr lang="en-US" dirty="0"/>
          </a:p>
          <a:p>
            <a:r>
              <a:rPr lang="en-US" b="1" dirty="0"/>
              <a:t>Pretexting (impersonation + rushing / “emergency”)</a:t>
            </a:r>
          </a:p>
          <a:p>
            <a:r>
              <a:rPr lang="en-US" b="1" dirty="0"/>
              <a:t>Explanation:</a:t>
            </a:r>
            <a:r>
              <a:rPr lang="en-US" dirty="0"/>
              <a:t> This is pretexting, but with urgency to cause panic so the victim acts without thinking.</a:t>
            </a:r>
          </a:p>
          <a:p>
            <a:r>
              <a:rPr lang="en-US" b="1" dirty="0"/>
              <a:t>Real-life examples:</a:t>
            </a:r>
            <a:endParaRPr lang="en-US" dirty="0"/>
          </a:p>
          <a:p>
            <a:r>
              <a:rPr lang="en-US" dirty="0"/>
              <a:t>A call says: </a:t>
            </a:r>
            <a:r>
              <a:rPr lang="en-US" b="1" dirty="0"/>
              <a:t>“This is your principal—my phone is dying. I need you to buy gift cards right now for staff prizes.”</a:t>
            </a:r>
            <a:endParaRPr lang="en-US" dirty="0"/>
          </a:p>
          <a:p>
            <a:r>
              <a:rPr lang="en-US" dirty="0"/>
              <a:t>An email says: </a:t>
            </a:r>
            <a:r>
              <a:rPr lang="en-US" b="1" dirty="0"/>
              <a:t>“This is the superintendent. Send me the staff payroll spreadsheet ASAP. I’m in a meeting.”</a:t>
            </a:r>
            <a:endParaRPr lang="en-US" dirty="0"/>
          </a:p>
          <a:p>
            <a:r>
              <a:rPr lang="en-US" dirty="0"/>
              <a:t>A message says: </a:t>
            </a:r>
            <a:r>
              <a:rPr lang="en-US" b="1" dirty="0"/>
              <a:t>“Your account has been hacked. Verify your login immediately or you’ll be locked out.”</a:t>
            </a: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77EEBF67-D1FF-5EAA-D2E8-62CD6FDA621E}"/>
              </a:ext>
            </a:extLst>
          </p:cNvPr>
          <p:cNvSpPr>
            <a:spLocks noGrp="1"/>
          </p:cNvSpPr>
          <p:nvPr>
            <p:ph type="sldNum" sz="quarter" idx="5"/>
          </p:nvPr>
        </p:nvSpPr>
        <p:spPr/>
        <p:txBody>
          <a:bodyPr/>
          <a:lstStyle/>
          <a:p>
            <a:fld id="{C741B0B9-DAF5-46F9-9463-94F7BFA26954}" type="slidenum">
              <a:rPr lang="en-US" smtClean="0"/>
              <a:t>7</a:t>
            </a:fld>
            <a:endParaRPr lang="en-US"/>
          </a:p>
        </p:txBody>
      </p:sp>
    </p:spTree>
    <p:extLst>
      <p:ext uri="{BB962C8B-B14F-4D97-AF65-F5344CB8AC3E}">
        <p14:creationId xmlns:p14="http://schemas.microsoft.com/office/powerpoint/2010/main" val="2348621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F75E6-1818-21EC-90E8-7EF459A7EB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E39B8B-F9B8-1BFD-327C-E7DDEA31C8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F433C5-4CDD-89D8-3196-038C99F6EB28}"/>
              </a:ext>
            </a:extLst>
          </p:cNvPr>
          <p:cNvSpPr>
            <a:spLocks noGrp="1"/>
          </p:cNvSpPr>
          <p:nvPr>
            <p:ph type="body" idx="1"/>
          </p:nvPr>
        </p:nvSpPr>
        <p:spPr/>
        <p:txBody>
          <a:bodyPr/>
          <a:lstStyle/>
          <a:p>
            <a:r>
              <a:rPr lang="en-US" b="1" dirty="0"/>
              <a:t>7-8 Scareware / Ransomware</a:t>
            </a:r>
          </a:p>
          <a:p>
            <a:r>
              <a:rPr lang="en-US" b="1" dirty="0"/>
              <a:t>Explanation:</a:t>
            </a:r>
            <a:endParaRPr lang="en-US" dirty="0"/>
          </a:p>
          <a:p>
            <a:r>
              <a:rPr lang="en-US" b="1" dirty="0"/>
              <a:t>Scareware</a:t>
            </a:r>
            <a:r>
              <a:rPr lang="en-US" dirty="0"/>
              <a:t> uses fake warning messages to scare you into clicking, calling, or installing something.</a:t>
            </a:r>
          </a:p>
          <a:p>
            <a:r>
              <a:rPr lang="en-US" b="1" dirty="0"/>
              <a:t>Ransomware</a:t>
            </a:r>
            <a:r>
              <a:rPr lang="en-US" dirty="0"/>
              <a:t> is malware that locks or encrypts files, then demands payment to get them back.</a:t>
            </a:r>
          </a:p>
          <a:p>
            <a:r>
              <a:rPr lang="en-US" b="1" dirty="0"/>
              <a:t>Real-life examples (Scareware):</a:t>
            </a:r>
            <a:endParaRPr lang="en-US" dirty="0"/>
          </a:p>
          <a:p>
            <a:r>
              <a:rPr lang="en-US" dirty="0"/>
              <a:t>A pop-up says: </a:t>
            </a:r>
            <a:r>
              <a:rPr lang="en-US" b="1" dirty="0"/>
              <a:t>“WARNING! Your computer has 17 viruses!”</a:t>
            </a:r>
            <a:r>
              <a:rPr lang="en-US" dirty="0"/>
              <a:t> and tells you to download “antivirus” (which is actually malware).</a:t>
            </a:r>
          </a:p>
          <a:p>
            <a:r>
              <a:rPr lang="en-US" dirty="0"/>
              <a:t>A browser message says: </a:t>
            </a:r>
            <a:r>
              <a:rPr lang="en-US" b="1" dirty="0"/>
              <a:t>“Call Microsoft Support NOW”</a:t>
            </a:r>
            <a:r>
              <a:rPr lang="en-US" dirty="0"/>
              <a:t> and gives a phone number to scammers.</a:t>
            </a:r>
          </a:p>
          <a:p>
            <a:r>
              <a:rPr lang="en-US" b="1" dirty="0"/>
              <a:t>Real-life examples (Ransomware):</a:t>
            </a:r>
            <a:endParaRPr lang="en-US" dirty="0"/>
          </a:p>
          <a:p>
            <a:r>
              <a:rPr lang="en-US" dirty="0"/>
              <a:t>A school district opens a fake email attachment, and suddenly all computers show:</a:t>
            </a:r>
            <a:br>
              <a:rPr lang="en-US" dirty="0"/>
            </a:br>
            <a:r>
              <a:rPr lang="en-US" b="1" dirty="0"/>
              <a:t>“Your files have been encrypted. Pay to unlock them.”</a:t>
            </a:r>
            <a:endParaRPr lang="en-US" dirty="0"/>
          </a:p>
          <a:p>
            <a:r>
              <a:rPr lang="en-US" dirty="0"/>
              <a:t>A business loses access to files like invoices and payroll until systems are restored (or they pay).</a:t>
            </a:r>
          </a:p>
          <a:p>
            <a:endParaRPr lang="en-US" dirty="0"/>
          </a:p>
        </p:txBody>
      </p:sp>
      <p:sp>
        <p:nvSpPr>
          <p:cNvPr id="4" name="Slide Number Placeholder 3">
            <a:extLst>
              <a:ext uri="{FF2B5EF4-FFF2-40B4-BE49-F238E27FC236}">
                <a16:creationId xmlns:a16="http://schemas.microsoft.com/office/drawing/2014/main" id="{F04C42C2-16BB-50E9-FC35-AE6E7B90A899}"/>
              </a:ext>
            </a:extLst>
          </p:cNvPr>
          <p:cNvSpPr>
            <a:spLocks noGrp="1"/>
          </p:cNvSpPr>
          <p:nvPr>
            <p:ph type="sldNum" sz="quarter" idx="5"/>
          </p:nvPr>
        </p:nvSpPr>
        <p:spPr/>
        <p:txBody>
          <a:bodyPr/>
          <a:lstStyle/>
          <a:p>
            <a:fld id="{C741B0B9-DAF5-46F9-9463-94F7BFA26954}" type="slidenum">
              <a:rPr lang="en-US" smtClean="0"/>
              <a:t>8</a:t>
            </a:fld>
            <a:endParaRPr lang="en-US"/>
          </a:p>
        </p:txBody>
      </p:sp>
    </p:spTree>
    <p:extLst>
      <p:ext uri="{BB962C8B-B14F-4D97-AF65-F5344CB8AC3E}">
        <p14:creationId xmlns:p14="http://schemas.microsoft.com/office/powerpoint/2010/main" val="4105615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US" sz="3200" b="0" dirty="0"/>
              <a:t>The best defense is a mix of training + habits + security tools:</a:t>
            </a:r>
          </a:p>
          <a:p>
            <a:pPr lvl="1">
              <a:spcAft>
                <a:spcPts val="600"/>
              </a:spcAft>
            </a:pPr>
            <a:r>
              <a:rPr lang="en-US" sz="2800" b="0" dirty="0"/>
              <a:t>Pause before responding (especially if rushed)</a:t>
            </a:r>
          </a:p>
          <a:p>
            <a:pPr lvl="1">
              <a:spcAft>
                <a:spcPts val="600"/>
              </a:spcAft>
            </a:pPr>
            <a:r>
              <a:rPr lang="en-US" sz="2800" b="0" dirty="0"/>
              <a:t>Verify using a trusted method (call the real number, not the one in the message)</a:t>
            </a:r>
          </a:p>
          <a:p>
            <a:pPr lvl="1">
              <a:spcAft>
                <a:spcPts val="600"/>
              </a:spcAft>
            </a:pPr>
            <a:r>
              <a:rPr lang="en-US" sz="2800" b="0" dirty="0"/>
              <a:t>Don’t share passwords or verification codes</a:t>
            </a:r>
          </a:p>
          <a:p>
            <a:pPr lvl="1">
              <a:spcAft>
                <a:spcPts val="600"/>
              </a:spcAft>
            </a:pPr>
            <a:r>
              <a:rPr lang="en-US" sz="2800" b="0" dirty="0"/>
              <a:t>Use multi-factor authentication (MFA) (and never approve a login you didn’t start)</a:t>
            </a:r>
          </a:p>
          <a:p>
            <a:pPr lvl="1">
              <a:spcAft>
                <a:spcPts val="600"/>
              </a:spcAft>
            </a:pPr>
            <a:r>
              <a:rPr lang="en-US" sz="2800" b="0" dirty="0"/>
              <a:t>Watch for strange email addresses and fake look-alike domains</a:t>
            </a:r>
          </a:p>
          <a:p>
            <a:pPr lvl="1">
              <a:spcAft>
                <a:spcPts val="600"/>
              </a:spcAft>
            </a:pPr>
            <a:r>
              <a:rPr lang="en-US" sz="2800" b="0" dirty="0"/>
              <a:t>Report suspicious messages to IT/security</a:t>
            </a:r>
          </a:p>
          <a:p>
            <a:pPr>
              <a:spcAft>
                <a:spcPts val="600"/>
              </a:spcAft>
            </a:pPr>
            <a:endParaRPr lang="en-US" sz="3200" b="0" dirty="0"/>
          </a:p>
          <a:p>
            <a:endParaRPr lang="en-US" b="0" dirty="0"/>
          </a:p>
        </p:txBody>
      </p:sp>
      <p:sp>
        <p:nvSpPr>
          <p:cNvPr id="4" name="Slide Number Placeholder 3"/>
          <p:cNvSpPr>
            <a:spLocks noGrp="1"/>
          </p:cNvSpPr>
          <p:nvPr>
            <p:ph type="sldNum" sz="quarter" idx="5"/>
          </p:nvPr>
        </p:nvSpPr>
        <p:spPr/>
        <p:txBody>
          <a:bodyPr/>
          <a:lstStyle/>
          <a:p>
            <a:fld id="{C741B0B9-DAF5-46F9-9463-94F7BFA26954}" type="slidenum">
              <a:rPr lang="en-US" smtClean="0"/>
              <a:t>9</a:t>
            </a:fld>
            <a:endParaRPr lang="en-US"/>
          </a:p>
        </p:txBody>
      </p:sp>
    </p:spTree>
    <p:extLst>
      <p:ext uri="{BB962C8B-B14F-4D97-AF65-F5344CB8AC3E}">
        <p14:creationId xmlns:p14="http://schemas.microsoft.com/office/powerpoint/2010/main" val="3764295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76CBFDB-6F2F-408A-B4B5-E14287D8A7A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1313170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78531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CBFDB-6F2F-408A-B4B5-E14287D8A7A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934323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D154B86-4800-0CCE-D06A-72A3FCD5674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71"/>
            <a:ext cx="12191999" cy="6857657"/>
          </a:xfrm>
          <a:prstGeom prst="rect">
            <a:avLst/>
          </a:prstGeom>
        </p:spPr>
      </p:pic>
      <p:sp>
        <p:nvSpPr>
          <p:cNvPr id="3" name="Subtitle 2"/>
          <p:cNvSpPr>
            <a:spLocks noGrp="1"/>
          </p:cNvSpPr>
          <p:nvPr>
            <p:ph type="subTitle" idx="1" hasCustomPrompt="1"/>
          </p:nvPr>
        </p:nvSpPr>
        <p:spPr>
          <a:xfrm>
            <a:off x="7606536" y="4489316"/>
            <a:ext cx="4306957" cy="2048446"/>
          </a:xfrm>
        </p:spPr>
        <p:txBody>
          <a:bodyPr/>
          <a:lstStyle>
            <a:lvl1pPr marL="0" indent="0" algn="r">
              <a:buNone/>
              <a:defRPr sz="2400" b="0" baseline="0">
                <a:solidFill>
                  <a:srgbClr val="333333"/>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Presenter name,</a:t>
            </a:r>
          </a:p>
          <a:p>
            <a:r>
              <a:rPr lang="en-US"/>
              <a:t>Job Title</a:t>
            </a:r>
          </a:p>
          <a:p>
            <a:r>
              <a:rPr lang="en-US"/>
              <a:t>Email</a:t>
            </a:r>
          </a:p>
          <a:p>
            <a:r>
              <a:rPr lang="en-US"/>
              <a:t>Date</a:t>
            </a:r>
          </a:p>
        </p:txBody>
      </p:sp>
      <p:sp>
        <p:nvSpPr>
          <p:cNvPr id="5" name="TextBox 4">
            <a:extLst>
              <a:ext uri="{FF2B5EF4-FFF2-40B4-BE49-F238E27FC236}">
                <a16:creationId xmlns:a16="http://schemas.microsoft.com/office/drawing/2014/main" id="{F59DF44D-1772-53FD-1D4E-5D25BA1180CA}"/>
              </a:ext>
            </a:extLst>
          </p:cNvPr>
          <p:cNvSpPr txBox="1"/>
          <p:nvPr/>
        </p:nvSpPr>
        <p:spPr>
          <a:xfrm>
            <a:off x="715224" y="2254311"/>
            <a:ext cx="7849354" cy="1323439"/>
          </a:xfrm>
          <a:prstGeom prst="rect">
            <a:avLst/>
          </a:prstGeom>
          <a:noFill/>
        </p:spPr>
        <p:txBody>
          <a:bodyPr wrap="square" rtlCol="0">
            <a:spAutoFit/>
          </a:bodyPr>
          <a:lstStyle/>
          <a:p>
            <a:r>
              <a:rPr lang="en-US" sz="8000" b="0">
                <a:solidFill>
                  <a:srgbClr val="333333"/>
                </a:solidFill>
                <a:latin typeface="+mn-lt"/>
              </a:rPr>
              <a:t>Cybersecurity</a:t>
            </a:r>
            <a:r>
              <a:rPr lang="en-US" sz="8000">
                <a:solidFill>
                  <a:srgbClr val="333333"/>
                </a:solidFill>
                <a:latin typeface="+mn-lt"/>
              </a:rPr>
              <a:t> 1</a:t>
            </a:r>
          </a:p>
        </p:txBody>
      </p:sp>
      <p:pic>
        <p:nvPicPr>
          <p:cNvPr id="7" name="Picture 6">
            <a:extLst>
              <a:ext uri="{FF2B5EF4-FFF2-40B4-BE49-F238E27FC236}">
                <a16:creationId xmlns:a16="http://schemas.microsoft.com/office/drawing/2014/main" id="{6F4C106C-1070-E1F8-C3FC-F561CED6CEB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8" name="Picture 7" descr="Text&#10;&#10;Description automatically generated">
            <a:extLst>
              <a:ext uri="{FF2B5EF4-FFF2-40B4-BE49-F238E27FC236}">
                <a16:creationId xmlns:a16="http://schemas.microsoft.com/office/drawing/2014/main" id="{2DBB52D7-CEED-0C25-D2DA-536A712878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18564702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9DECFD8B-CEF6-4419-B078-D5AD84982689}"/>
              </a:ext>
            </a:extLst>
          </p:cNvPr>
          <p:cNvSpPr>
            <a:spLocks noGrp="1"/>
          </p:cNvSpPr>
          <p:nvPr>
            <p:ph idx="1"/>
          </p:nvPr>
        </p:nvSpPr>
        <p:spPr>
          <a:xfrm>
            <a:off x="581192" y="717452"/>
            <a:ext cx="11029615" cy="5435153"/>
          </a:xfrm>
        </p:spPr>
        <p:txBody>
          <a:bodyPr anchor="t" anchorCtr="0"/>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58969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1-Colum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0" y="1825626"/>
            <a:ext cx="10515600" cy="4215667"/>
          </a:xfrm>
          <a:prstGeom prst="rect">
            <a:avLst/>
          </a:prstGeom>
        </p:spPr>
        <p:txBody>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470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815063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730278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991001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23654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060458"/>
            <a:ext cx="5157787" cy="39376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228157"/>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052068"/>
            <a:ext cx="5183188" cy="3946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
        <p:nvSpPr>
          <p:cNvPr id="10" name="Title 1"/>
          <p:cNvSpPr>
            <a:spLocks noGrp="1"/>
          </p:cNvSpPr>
          <p:nvPr>
            <p:ph type="title"/>
          </p:nvPr>
        </p:nvSpPr>
        <p:spPr>
          <a:xfrm>
            <a:off x="838200" y="172178"/>
            <a:ext cx="10515600" cy="1052615"/>
          </a:xfrm>
        </p:spPr>
        <p:txBody>
          <a:bodyPr/>
          <a:lstStyle/>
          <a:p>
            <a:r>
              <a:rPr lang="en-US"/>
              <a:t>Click to edit Master title style</a:t>
            </a:r>
          </a:p>
        </p:txBody>
      </p:sp>
    </p:spTree>
    <p:extLst>
      <p:ext uri="{BB962C8B-B14F-4D97-AF65-F5344CB8AC3E}">
        <p14:creationId xmlns:p14="http://schemas.microsoft.com/office/powerpoint/2010/main" val="2137120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39275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074517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478173"/>
            <a:ext cx="6172200" cy="53828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814354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461395"/>
            <a:ext cx="6172200" cy="539965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958771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5589253-F8A8-5C43-27E1-60298999BBDB}"/>
              </a:ext>
            </a:extLst>
          </p:cNvPr>
          <p:cNvPicPr>
            <a:picLocks noChangeAspect="1"/>
          </p:cNvPicPr>
          <p:nvPr userDrawn="1"/>
        </p:nvPicPr>
        <p:blipFill>
          <a:blip r:embed="rId16" cstate="print">
            <a:extLst>
              <a:ext uri="{28A0092B-C50C-407E-A947-70E740481C1C}">
                <a14:useLocalDpi xmlns:a14="http://schemas.microsoft.com/office/drawing/2010/main" val="0"/>
              </a:ext>
            </a:extLst>
          </a:blip>
          <a:srcRect/>
          <a:stretch/>
        </p:blipFill>
        <p:spPr>
          <a:xfrm>
            <a:off x="0" y="171"/>
            <a:ext cx="12192000" cy="6857657"/>
          </a:xfrm>
          <a:prstGeom prst="rect">
            <a:avLst/>
          </a:prstGeom>
        </p:spPr>
      </p:pic>
      <p:sp>
        <p:nvSpPr>
          <p:cNvPr id="2" name="Title Placeholder 1"/>
          <p:cNvSpPr>
            <a:spLocks noGrp="1"/>
          </p:cNvSpPr>
          <p:nvPr>
            <p:ph type="title"/>
          </p:nvPr>
        </p:nvSpPr>
        <p:spPr>
          <a:xfrm>
            <a:off x="838200" y="172178"/>
            <a:ext cx="10515600" cy="105261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233182"/>
            <a:ext cx="10515600" cy="49437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76CBFDB-6F2F-408A-B4B5-E14287D8A7A4}" type="datetimeFigureOut">
              <a:rPr lang="en-US" smtClean="0"/>
              <a:pPr/>
              <a:t>1/19/2026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5CE8E7A-3E60-45B7-8AC0-5DE38CCEAAAC}" type="slidenum">
              <a:rPr lang="en-US" smtClean="0"/>
              <a:pPr/>
              <a:t>‹#›</a:t>
            </a:fld>
            <a:endParaRPr lang="en-US"/>
          </a:p>
        </p:txBody>
      </p:sp>
    </p:spTree>
    <p:extLst>
      <p:ext uri="{BB962C8B-B14F-4D97-AF65-F5344CB8AC3E}">
        <p14:creationId xmlns:p14="http://schemas.microsoft.com/office/powerpoint/2010/main" val="299263495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67779-117B-5947-6DBF-50157DE88BCA}"/>
              </a:ext>
            </a:extLst>
          </p:cNvPr>
          <p:cNvSpPr>
            <a:spLocks noGrp="1"/>
          </p:cNvSpPr>
          <p:nvPr>
            <p:ph type="title"/>
          </p:nvPr>
        </p:nvSpPr>
        <p:spPr/>
        <p:txBody>
          <a:bodyPr>
            <a:normAutofit/>
          </a:bodyPr>
          <a:lstStyle/>
          <a:p>
            <a:r>
              <a:rPr lang="en-US" sz="8000" dirty="0">
                <a:latin typeface="Arial"/>
                <a:cs typeface="Arial"/>
              </a:rPr>
              <a:t>2-1 Social Engineering</a:t>
            </a:r>
            <a:endParaRPr lang="en-US" sz="8000" dirty="0"/>
          </a:p>
        </p:txBody>
      </p:sp>
      <p:sp>
        <p:nvSpPr>
          <p:cNvPr id="3" name="Text Placeholder 2">
            <a:extLst>
              <a:ext uri="{FF2B5EF4-FFF2-40B4-BE49-F238E27FC236}">
                <a16:creationId xmlns:a16="http://schemas.microsoft.com/office/drawing/2014/main" id="{F4229452-13E2-96A8-8A83-9550ABEBF6D9}"/>
              </a:ext>
            </a:extLst>
          </p:cNvPr>
          <p:cNvSpPr>
            <a:spLocks noGrp="1"/>
          </p:cNvSpPr>
          <p:nvPr>
            <p:ph type="body" idx="1"/>
          </p:nvPr>
        </p:nvSpPr>
        <p:spPr/>
        <p:txBody>
          <a:bodyPr>
            <a:normAutofit/>
          </a:bodyPr>
          <a:lstStyle/>
          <a:p>
            <a:r>
              <a:rPr lang="en-US" sz="3600" dirty="0"/>
              <a:t>Unit 2 Malicious Code</a:t>
            </a:r>
          </a:p>
        </p:txBody>
      </p:sp>
    </p:spTree>
    <p:extLst>
      <p:ext uri="{BB962C8B-B14F-4D97-AF65-F5344CB8AC3E}">
        <p14:creationId xmlns:p14="http://schemas.microsoft.com/office/powerpoint/2010/main" val="664609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87940-CE05-C0F4-EE2B-B749ADA8E31D}"/>
              </a:ext>
            </a:extLst>
          </p:cNvPr>
          <p:cNvSpPr>
            <a:spLocks noGrp="1"/>
          </p:cNvSpPr>
          <p:nvPr>
            <p:ph type="title"/>
          </p:nvPr>
        </p:nvSpPr>
        <p:spPr>
          <a:xfrm>
            <a:off x="831850" y="2022562"/>
            <a:ext cx="10515600" cy="2852737"/>
          </a:xfrm>
        </p:spPr>
        <p:txBody>
          <a:bodyPr/>
          <a:lstStyle/>
          <a:p>
            <a:pPr algn="ctr"/>
            <a:r>
              <a:rPr lang="en-US" dirty="0"/>
              <a:t>Social engineering is basically </a:t>
            </a:r>
            <a:r>
              <a:rPr lang="en-US" b="1" dirty="0"/>
              <a:t>“hacking the user”</a:t>
            </a:r>
            <a:br>
              <a:rPr lang="en-US" dirty="0"/>
            </a:br>
            <a:endParaRPr lang="en-US" dirty="0"/>
          </a:p>
        </p:txBody>
      </p:sp>
    </p:spTree>
    <p:extLst>
      <p:ext uri="{BB962C8B-B14F-4D97-AF65-F5344CB8AC3E}">
        <p14:creationId xmlns:p14="http://schemas.microsoft.com/office/powerpoint/2010/main" val="2747768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F85F3-701F-69D4-7BE2-A55A4C2843BA}"/>
              </a:ext>
            </a:extLst>
          </p:cNvPr>
          <p:cNvSpPr>
            <a:spLocks noGrp="1"/>
          </p:cNvSpPr>
          <p:nvPr>
            <p:ph type="title"/>
          </p:nvPr>
        </p:nvSpPr>
        <p:spPr/>
        <p:txBody>
          <a:bodyPr/>
          <a:lstStyle/>
          <a:p>
            <a:r>
              <a:rPr lang="en-US" b="1" dirty="0"/>
              <a:t>What is Social Engineering?</a:t>
            </a:r>
          </a:p>
        </p:txBody>
      </p:sp>
      <p:sp>
        <p:nvSpPr>
          <p:cNvPr id="3" name="Content Placeholder 2">
            <a:extLst>
              <a:ext uri="{FF2B5EF4-FFF2-40B4-BE49-F238E27FC236}">
                <a16:creationId xmlns:a16="http://schemas.microsoft.com/office/drawing/2014/main" id="{CE393062-39D1-D642-1704-6E99087CD824}"/>
              </a:ext>
            </a:extLst>
          </p:cNvPr>
          <p:cNvSpPr>
            <a:spLocks noGrp="1"/>
          </p:cNvSpPr>
          <p:nvPr>
            <p:ph idx="1"/>
          </p:nvPr>
        </p:nvSpPr>
        <p:spPr/>
        <p:txBody>
          <a:bodyPr>
            <a:normAutofit/>
          </a:bodyPr>
          <a:lstStyle/>
          <a:p>
            <a:r>
              <a:rPr lang="en-US" sz="3600" dirty="0"/>
              <a:t>When a hacker manipulates people into giving up information or access</a:t>
            </a:r>
          </a:p>
          <a:p>
            <a:r>
              <a:rPr lang="en-US" sz="3600" dirty="0"/>
              <a:t>Without needing to “hack” the technology at all</a:t>
            </a:r>
          </a:p>
          <a:p>
            <a:r>
              <a:rPr lang="en-US" sz="3600" dirty="0"/>
              <a:t>Targets human behavior</a:t>
            </a:r>
          </a:p>
          <a:p>
            <a:pPr lvl="1"/>
            <a:r>
              <a:rPr lang="en-US" sz="3200" dirty="0"/>
              <a:t>Trust</a:t>
            </a:r>
          </a:p>
          <a:p>
            <a:pPr lvl="1"/>
            <a:r>
              <a:rPr lang="en-US" sz="3200" dirty="0"/>
              <a:t>Fear</a:t>
            </a:r>
          </a:p>
          <a:p>
            <a:pPr lvl="1"/>
            <a:r>
              <a:rPr lang="en-US" sz="3200" dirty="0"/>
              <a:t>Curiosity</a:t>
            </a:r>
          </a:p>
          <a:p>
            <a:pPr lvl="1"/>
            <a:r>
              <a:rPr lang="en-US" sz="3200" dirty="0"/>
              <a:t>Urgency</a:t>
            </a:r>
          </a:p>
          <a:p>
            <a:pPr lvl="1"/>
            <a:r>
              <a:rPr lang="en-US" sz="3200" dirty="0"/>
              <a:t>Helpfulness </a:t>
            </a:r>
          </a:p>
        </p:txBody>
      </p:sp>
    </p:spTree>
    <p:extLst>
      <p:ext uri="{BB962C8B-B14F-4D97-AF65-F5344CB8AC3E}">
        <p14:creationId xmlns:p14="http://schemas.microsoft.com/office/powerpoint/2010/main" val="4000167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74D3D-76B5-F45A-1A5B-0397535E978C}"/>
              </a:ext>
            </a:extLst>
          </p:cNvPr>
          <p:cNvSpPr>
            <a:spLocks noGrp="1"/>
          </p:cNvSpPr>
          <p:nvPr>
            <p:ph type="title"/>
          </p:nvPr>
        </p:nvSpPr>
        <p:spPr/>
        <p:txBody>
          <a:bodyPr/>
          <a:lstStyle/>
          <a:p>
            <a:r>
              <a:rPr lang="en-US" b="1" dirty="0"/>
              <a:t>Warning Signs (Red Flags)</a:t>
            </a:r>
          </a:p>
        </p:txBody>
      </p:sp>
      <p:sp>
        <p:nvSpPr>
          <p:cNvPr id="3" name="Content Placeholder 2">
            <a:extLst>
              <a:ext uri="{FF2B5EF4-FFF2-40B4-BE49-F238E27FC236}">
                <a16:creationId xmlns:a16="http://schemas.microsoft.com/office/drawing/2014/main" id="{1759D8E6-BEAF-C4B9-679B-7997510E0EFB}"/>
              </a:ext>
            </a:extLst>
          </p:cNvPr>
          <p:cNvSpPr>
            <a:spLocks noGrp="1"/>
          </p:cNvSpPr>
          <p:nvPr>
            <p:ph idx="1"/>
          </p:nvPr>
        </p:nvSpPr>
        <p:spPr/>
        <p:txBody>
          <a:bodyPr>
            <a:normAutofit/>
          </a:bodyPr>
          <a:lstStyle/>
          <a:p>
            <a:pPr>
              <a:lnSpc>
                <a:spcPct val="100000"/>
              </a:lnSpc>
              <a:spcAft>
                <a:spcPts val="600"/>
              </a:spcAft>
            </a:pPr>
            <a:r>
              <a:rPr lang="en-US" sz="3600" dirty="0"/>
              <a:t>Social engineering messages usually include:</a:t>
            </a:r>
          </a:p>
          <a:p>
            <a:pPr lvl="1">
              <a:lnSpc>
                <a:spcPct val="100000"/>
              </a:lnSpc>
              <a:spcAft>
                <a:spcPts val="600"/>
              </a:spcAft>
            </a:pPr>
            <a:r>
              <a:rPr lang="en-US" sz="3200" b="1" dirty="0"/>
              <a:t>Urgency</a:t>
            </a:r>
            <a:r>
              <a:rPr lang="en-US" sz="3200" dirty="0"/>
              <a:t>: “NOW” / “immediately”</a:t>
            </a:r>
          </a:p>
          <a:p>
            <a:pPr lvl="1">
              <a:lnSpc>
                <a:spcPct val="100000"/>
              </a:lnSpc>
              <a:spcAft>
                <a:spcPts val="600"/>
              </a:spcAft>
            </a:pPr>
            <a:r>
              <a:rPr lang="en-US" sz="3200" b="1" dirty="0"/>
              <a:t>Pressure</a:t>
            </a:r>
            <a:r>
              <a:rPr lang="en-US" sz="3200" dirty="0"/>
              <a:t>: “you’ll be fired” / “account will be locked”</a:t>
            </a:r>
          </a:p>
          <a:p>
            <a:pPr lvl="1">
              <a:lnSpc>
                <a:spcPct val="100000"/>
              </a:lnSpc>
              <a:spcAft>
                <a:spcPts val="600"/>
              </a:spcAft>
            </a:pPr>
            <a:r>
              <a:rPr lang="en-US" sz="3200" b="1" dirty="0"/>
              <a:t>Secrecy</a:t>
            </a:r>
            <a:r>
              <a:rPr lang="en-US" sz="3200" dirty="0"/>
              <a:t>: “don’t tell anyone”</a:t>
            </a:r>
          </a:p>
          <a:p>
            <a:pPr lvl="1">
              <a:lnSpc>
                <a:spcPct val="100000"/>
              </a:lnSpc>
              <a:spcAft>
                <a:spcPts val="600"/>
              </a:spcAft>
            </a:pPr>
            <a:r>
              <a:rPr lang="en-US" sz="3200" dirty="0"/>
              <a:t>Weird links or misspellings</a:t>
            </a:r>
          </a:p>
          <a:p>
            <a:pPr lvl="1">
              <a:lnSpc>
                <a:spcPct val="100000"/>
              </a:lnSpc>
              <a:spcAft>
                <a:spcPts val="600"/>
              </a:spcAft>
            </a:pPr>
            <a:r>
              <a:rPr lang="en-US" sz="3200" dirty="0"/>
              <a:t>Unexpected attachments</a:t>
            </a:r>
          </a:p>
          <a:p>
            <a:pPr lvl="1">
              <a:lnSpc>
                <a:spcPct val="100000"/>
              </a:lnSpc>
              <a:spcAft>
                <a:spcPts val="600"/>
              </a:spcAft>
            </a:pPr>
            <a:r>
              <a:rPr lang="en-US" sz="3200" dirty="0"/>
              <a:t>Requests for passwords, codes, or payment</a:t>
            </a:r>
          </a:p>
          <a:p>
            <a:pPr>
              <a:lnSpc>
                <a:spcPct val="100000"/>
              </a:lnSpc>
              <a:spcAft>
                <a:spcPts val="600"/>
              </a:spcAft>
            </a:pPr>
            <a:endParaRPr lang="en-US" sz="3600" dirty="0"/>
          </a:p>
        </p:txBody>
      </p:sp>
    </p:spTree>
    <p:extLst>
      <p:ext uri="{BB962C8B-B14F-4D97-AF65-F5344CB8AC3E}">
        <p14:creationId xmlns:p14="http://schemas.microsoft.com/office/powerpoint/2010/main" val="1887699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D7B6325-6FA9-6057-E1EB-BC7EED52F356}"/>
              </a:ext>
            </a:extLst>
          </p:cNvPr>
          <p:cNvSpPr>
            <a:spLocks noGrp="1"/>
          </p:cNvSpPr>
          <p:nvPr>
            <p:ph type="body" idx="1"/>
          </p:nvPr>
        </p:nvSpPr>
        <p:spPr/>
        <p:txBody>
          <a:bodyPr>
            <a:normAutofit/>
          </a:bodyPr>
          <a:lstStyle/>
          <a:p>
            <a:r>
              <a:rPr lang="en-US" sz="3600" dirty="0"/>
              <a:t>1. Baiting</a:t>
            </a:r>
          </a:p>
        </p:txBody>
      </p:sp>
      <p:sp>
        <p:nvSpPr>
          <p:cNvPr id="3" name="Content Placeholder 2">
            <a:extLst>
              <a:ext uri="{FF2B5EF4-FFF2-40B4-BE49-F238E27FC236}">
                <a16:creationId xmlns:a16="http://schemas.microsoft.com/office/drawing/2014/main" id="{576CE805-7F3A-CE05-79EC-78FF2777E7D4}"/>
              </a:ext>
            </a:extLst>
          </p:cNvPr>
          <p:cNvSpPr>
            <a:spLocks noGrp="1"/>
          </p:cNvSpPr>
          <p:nvPr>
            <p:ph sz="half" idx="2"/>
          </p:nvPr>
        </p:nvSpPr>
        <p:spPr>
          <a:xfrm>
            <a:off x="839788" y="2060458"/>
            <a:ext cx="4858647" cy="3937670"/>
          </a:xfrm>
        </p:spPr>
        <p:txBody>
          <a:bodyPr>
            <a:normAutofit/>
          </a:bodyPr>
          <a:lstStyle/>
          <a:p>
            <a:pPr>
              <a:lnSpc>
                <a:spcPct val="100000"/>
              </a:lnSpc>
            </a:pPr>
            <a:r>
              <a:rPr lang="en-US" sz="3200" dirty="0"/>
              <a:t>Offers something tempting to trick someone into clicking, downloading, or handing over info</a:t>
            </a:r>
          </a:p>
        </p:txBody>
      </p:sp>
      <p:sp>
        <p:nvSpPr>
          <p:cNvPr id="4" name="Text Placeholder 3">
            <a:extLst>
              <a:ext uri="{FF2B5EF4-FFF2-40B4-BE49-F238E27FC236}">
                <a16:creationId xmlns:a16="http://schemas.microsoft.com/office/drawing/2014/main" id="{7EFBBA4B-5AFB-218D-0769-E04C8371EC8A}"/>
              </a:ext>
            </a:extLst>
          </p:cNvPr>
          <p:cNvSpPr>
            <a:spLocks noGrp="1"/>
          </p:cNvSpPr>
          <p:nvPr>
            <p:ph type="body" sz="quarter" idx="3"/>
          </p:nvPr>
        </p:nvSpPr>
        <p:spPr/>
        <p:txBody>
          <a:bodyPr>
            <a:normAutofit/>
          </a:bodyPr>
          <a:lstStyle/>
          <a:p>
            <a:r>
              <a:rPr lang="en-US" sz="3600" dirty="0"/>
              <a:t>2. Shoulder Surfing</a:t>
            </a:r>
          </a:p>
        </p:txBody>
      </p:sp>
      <p:sp>
        <p:nvSpPr>
          <p:cNvPr id="5" name="Content Placeholder 4">
            <a:extLst>
              <a:ext uri="{FF2B5EF4-FFF2-40B4-BE49-F238E27FC236}">
                <a16:creationId xmlns:a16="http://schemas.microsoft.com/office/drawing/2014/main" id="{F3C4983C-938B-B733-A40D-EB1CACEA5E00}"/>
              </a:ext>
            </a:extLst>
          </p:cNvPr>
          <p:cNvSpPr>
            <a:spLocks noGrp="1"/>
          </p:cNvSpPr>
          <p:nvPr>
            <p:ph sz="quarter" idx="4"/>
          </p:nvPr>
        </p:nvSpPr>
        <p:spPr/>
        <p:txBody>
          <a:bodyPr>
            <a:normAutofit/>
          </a:bodyPr>
          <a:lstStyle/>
          <a:p>
            <a:pPr>
              <a:lnSpc>
                <a:spcPct val="100000"/>
              </a:lnSpc>
            </a:pPr>
            <a:r>
              <a:rPr lang="en-US" sz="3200" dirty="0"/>
              <a:t>Someone watches you type in private information</a:t>
            </a:r>
          </a:p>
        </p:txBody>
      </p:sp>
      <p:sp>
        <p:nvSpPr>
          <p:cNvPr id="6" name="Title 5">
            <a:extLst>
              <a:ext uri="{FF2B5EF4-FFF2-40B4-BE49-F238E27FC236}">
                <a16:creationId xmlns:a16="http://schemas.microsoft.com/office/drawing/2014/main" id="{52E63980-DC6C-E3D6-8805-E02D1A34CF90}"/>
              </a:ext>
            </a:extLst>
          </p:cNvPr>
          <p:cNvSpPr>
            <a:spLocks noGrp="1"/>
          </p:cNvSpPr>
          <p:nvPr>
            <p:ph type="title"/>
          </p:nvPr>
        </p:nvSpPr>
        <p:spPr/>
        <p:txBody>
          <a:bodyPr/>
          <a:lstStyle/>
          <a:p>
            <a:r>
              <a:rPr lang="en-US" b="1" dirty="0"/>
              <a:t>8 Social Engineering Techniques</a:t>
            </a:r>
          </a:p>
        </p:txBody>
      </p:sp>
    </p:spTree>
    <p:extLst>
      <p:ext uri="{BB962C8B-B14F-4D97-AF65-F5344CB8AC3E}">
        <p14:creationId xmlns:p14="http://schemas.microsoft.com/office/powerpoint/2010/main" val="3498400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BDFDA-AF8C-5610-1524-DFE313053C2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3ACED7B-09DA-F59E-95F0-277A226088D6}"/>
              </a:ext>
            </a:extLst>
          </p:cNvPr>
          <p:cNvSpPr>
            <a:spLocks noGrp="1"/>
          </p:cNvSpPr>
          <p:nvPr>
            <p:ph type="body" idx="1"/>
          </p:nvPr>
        </p:nvSpPr>
        <p:spPr/>
        <p:txBody>
          <a:bodyPr>
            <a:normAutofit/>
          </a:bodyPr>
          <a:lstStyle/>
          <a:p>
            <a:r>
              <a:rPr lang="en-US" sz="3600" dirty="0"/>
              <a:t>3. Dumpster Diving</a:t>
            </a:r>
          </a:p>
        </p:txBody>
      </p:sp>
      <p:sp>
        <p:nvSpPr>
          <p:cNvPr id="3" name="Content Placeholder 2">
            <a:extLst>
              <a:ext uri="{FF2B5EF4-FFF2-40B4-BE49-F238E27FC236}">
                <a16:creationId xmlns:a16="http://schemas.microsoft.com/office/drawing/2014/main" id="{CB0FE38E-6C68-5170-8DB6-4EE3C2552896}"/>
              </a:ext>
            </a:extLst>
          </p:cNvPr>
          <p:cNvSpPr>
            <a:spLocks noGrp="1"/>
          </p:cNvSpPr>
          <p:nvPr>
            <p:ph sz="half" idx="2"/>
          </p:nvPr>
        </p:nvSpPr>
        <p:spPr>
          <a:xfrm>
            <a:off x="839788" y="2060458"/>
            <a:ext cx="4858647" cy="3937670"/>
          </a:xfrm>
        </p:spPr>
        <p:txBody>
          <a:bodyPr>
            <a:normAutofit/>
          </a:bodyPr>
          <a:lstStyle/>
          <a:p>
            <a:pPr>
              <a:lnSpc>
                <a:spcPct val="100000"/>
              </a:lnSpc>
            </a:pPr>
            <a:r>
              <a:rPr lang="en-US" sz="3200" dirty="0"/>
              <a:t>Searching trash for useful information</a:t>
            </a:r>
          </a:p>
        </p:txBody>
      </p:sp>
      <p:sp>
        <p:nvSpPr>
          <p:cNvPr id="4" name="Text Placeholder 3">
            <a:extLst>
              <a:ext uri="{FF2B5EF4-FFF2-40B4-BE49-F238E27FC236}">
                <a16:creationId xmlns:a16="http://schemas.microsoft.com/office/drawing/2014/main" id="{FDC82CFC-BF4D-A581-4E93-6ED3B44FCD25}"/>
              </a:ext>
            </a:extLst>
          </p:cNvPr>
          <p:cNvSpPr>
            <a:spLocks noGrp="1"/>
          </p:cNvSpPr>
          <p:nvPr>
            <p:ph type="body" sz="quarter" idx="3"/>
          </p:nvPr>
        </p:nvSpPr>
        <p:spPr/>
        <p:txBody>
          <a:bodyPr>
            <a:normAutofit/>
          </a:bodyPr>
          <a:lstStyle/>
          <a:p>
            <a:r>
              <a:rPr lang="en-US" sz="3600" dirty="0"/>
              <a:t>4. Info Written Down</a:t>
            </a:r>
          </a:p>
        </p:txBody>
      </p:sp>
      <p:sp>
        <p:nvSpPr>
          <p:cNvPr id="5" name="Content Placeholder 4">
            <a:extLst>
              <a:ext uri="{FF2B5EF4-FFF2-40B4-BE49-F238E27FC236}">
                <a16:creationId xmlns:a16="http://schemas.microsoft.com/office/drawing/2014/main" id="{1B16C6DD-F6CE-1D25-CC5A-19329726952A}"/>
              </a:ext>
            </a:extLst>
          </p:cNvPr>
          <p:cNvSpPr>
            <a:spLocks noGrp="1"/>
          </p:cNvSpPr>
          <p:nvPr>
            <p:ph sz="quarter" idx="4"/>
          </p:nvPr>
        </p:nvSpPr>
        <p:spPr>
          <a:xfrm>
            <a:off x="6172200" y="2052068"/>
            <a:ext cx="4548809" cy="3946059"/>
          </a:xfrm>
        </p:spPr>
        <p:txBody>
          <a:bodyPr>
            <a:normAutofit/>
          </a:bodyPr>
          <a:lstStyle/>
          <a:p>
            <a:pPr>
              <a:lnSpc>
                <a:spcPct val="100000"/>
              </a:lnSpc>
            </a:pPr>
            <a:r>
              <a:rPr lang="en-US" sz="3200" dirty="0"/>
              <a:t>Sensitive information left visible</a:t>
            </a:r>
          </a:p>
        </p:txBody>
      </p:sp>
      <p:sp>
        <p:nvSpPr>
          <p:cNvPr id="6" name="Title 5">
            <a:extLst>
              <a:ext uri="{FF2B5EF4-FFF2-40B4-BE49-F238E27FC236}">
                <a16:creationId xmlns:a16="http://schemas.microsoft.com/office/drawing/2014/main" id="{8C788F64-9C67-5007-1A21-EB693CBBAFD4}"/>
              </a:ext>
            </a:extLst>
          </p:cNvPr>
          <p:cNvSpPr>
            <a:spLocks noGrp="1"/>
          </p:cNvSpPr>
          <p:nvPr>
            <p:ph type="title"/>
          </p:nvPr>
        </p:nvSpPr>
        <p:spPr/>
        <p:txBody>
          <a:bodyPr/>
          <a:lstStyle/>
          <a:p>
            <a:r>
              <a:rPr lang="en-US" b="1" dirty="0"/>
              <a:t>8 Social Engineering Techniques</a:t>
            </a:r>
          </a:p>
        </p:txBody>
      </p:sp>
    </p:spTree>
    <p:extLst>
      <p:ext uri="{BB962C8B-B14F-4D97-AF65-F5344CB8AC3E}">
        <p14:creationId xmlns:p14="http://schemas.microsoft.com/office/powerpoint/2010/main" val="657104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D8146-5956-ED44-214D-618E2D06425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62EBCBD-71B4-0F9C-FFBE-669708342D7E}"/>
              </a:ext>
            </a:extLst>
          </p:cNvPr>
          <p:cNvSpPr>
            <a:spLocks noGrp="1"/>
          </p:cNvSpPr>
          <p:nvPr>
            <p:ph type="body" idx="1"/>
          </p:nvPr>
        </p:nvSpPr>
        <p:spPr>
          <a:xfrm>
            <a:off x="839788" y="1236546"/>
            <a:ext cx="5653779" cy="823912"/>
          </a:xfrm>
        </p:spPr>
        <p:txBody>
          <a:bodyPr>
            <a:normAutofit fontScale="92500"/>
          </a:bodyPr>
          <a:lstStyle/>
          <a:p>
            <a:r>
              <a:rPr lang="en-US" sz="3600" dirty="0"/>
              <a:t>5. Piggybacking/Tailgating</a:t>
            </a:r>
          </a:p>
        </p:txBody>
      </p:sp>
      <p:sp>
        <p:nvSpPr>
          <p:cNvPr id="3" name="Content Placeholder 2">
            <a:extLst>
              <a:ext uri="{FF2B5EF4-FFF2-40B4-BE49-F238E27FC236}">
                <a16:creationId xmlns:a16="http://schemas.microsoft.com/office/drawing/2014/main" id="{502B701A-C1A2-2CA9-C03B-A33C5D2F5D1C}"/>
              </a:ext>
            </a:extLst>
          </p:cNvPr>
          <p:cNvSpPr>
            <a:spLocks noGrp="1"/>
          </p:cNvSpPr>
          <p:nvPr>
            <p:ph sz="half" idx="2"/>
          </p:nvPr>
        </p:nvSpPr>
        <p:spPr>
          <a:xfrm>
            <a:off x="839788" y="2060458"/>
            <a:ext cx="5481499" cy="4525872"/>
          </a:xfrm>
        </p:spPr>
        <p:txBody>
          <a:bodyPr>
            <a:normAutofit/>
          </a:bodyPr>
          <a:lstStyle/>
          <a:p>
            <a:pPr>
              <a:lnSpc>
                <a:spcPct val="100000"/>
              </a:lnSpc>
            </a:pPr>
            <a:r>
              <a:rPr lang="en-US" sz="3200" dirty="0"/>
              <a:t>Following someone into a secure area</a:t>
            </a:r>
          </a:p>
          <a:p>
            <a:pPr marL="457200" lvl="1" indent="0" eaLnBrk="0" fontAlgn="base" hangingPunct="0">
              <a:lnSpc>
                <a:spcPct val="100000"/>
              </a:lnSpc>
              <a:spcBef>
                <a:spcPct val="0"/>
              </a:spcBef>
              <a:spcAft>
                <a:spcPct val="0"/>
              </a:spcAft>
              <a:buFontTx/>
              <a:buChar char="•"/>
            </a:pPr>
            <a:r>
              <a:rPr lang="en-US" altLang="en-US" sz="2800" b="1" dirty="0"/>
              <a:t>Piggybacking:</a:t>
            </a:r>
            <a:r>
              <a:rPr lang="en-US" altLang="en-US" sz="2800" dirty="0"/>
              <a:t> you </a:t>
            </a:r>
            <a:r>
              <a:rPr lang="en-US" altLang="en-US" sz="2800" i="1" dirty="0"/>
              <a:t>knowingly</a:t>
            </a:r>
            <a:r>
              <a:rPr lang="en-US" altLang="en-US" sz="2800" dirty="0"/>
              <a:t> hold the door for them</a:t>
            </a:r>
          </a:p>
          <a:p>
            <a:pPr marL="457200" lvl="1" indent="0" eaLnBrk="0" fontAlgn="base" hangingPunct="0">
              <a:lnSpc>
                <a:spcPct val="100000"/>
              </a:lnSpc>
              <a:spcBef>
                <a:spcPct val="0"/>
              </a:spcBef>
              <a:spcAft>
                <a:spcPct val="0"/>
              </a:spcAft>
              <a:buFontTx/>
              <a:buChar char="•"/>
            </a:pPr>
            <a:r>
              <a:rPr lang="en-US" altLang="en-US" sz="2800" b="1" dirty="0"/>
              <a:t>Tailgating:</a:t>
            </a:r>
            <a:r>
              <a:rPr lang="en-US" altLang="en-US" sz="2800" dirty="0"/>
              <a:t> they slip in behind you </a:t>
            </a:r>
            <a:r>
              <a:rPr lang="en-US" altLang="en-US" sz="2800" i="1" dirty="0"/>
              <a:t>without permission</a:t>
            </a:r>
            <a:endParaRPr lang="en-US" altLang="en-US" sz="2800" dirty="0"/>
          </a:p>
          <a:p>
            <a:pPr>
              <a:lnSpc>
                <a:spcPct val="100000"/>
              </a:lnSpc>
            </a:pPr>
            <a:endParaRPr lang="en-US" sz="3200" dirty="0"/>
          </a:p>
        </p:txBody>
      </p:sp>
      <p:sp>
        <p:nvSpPr>
          <p:cNvPr id="4" name="Text Placeholder 3">
            <a:extLst>
              <a:ext uri="{FF2B5EF4-FFF2-40B4-BE49-F238E27FC236}">
                <a16:creationId xmlns:a16="http://schemas.microsoft.com/office/drawing/2014/main" id="{A92842A5-492A-A27A-D1A5-73875F87A896}"/>
              </a:ext>
            </a:extLst>
          </p:cNvPr>
          <p:cNvSpPr>
            <a:spLocks noGrp="1"/>
          </p:cNvSpPr>
          <p:nvPr>
            <p:ph type="body" sz="quarter" idx="3"/>
          </p:nvPr>
        </p:nvSpPr>
        <p:spPr>
          <a:xfrm>
            <a:off x="6997148" y="1228157"/>
            <a:ext cx="4358240" cy="832302"/>
          </a:xfrm>
        </p:spPr>
        <p:txBody>
          <a:bodyPr>
            <a:normAutofit/>
          </a:bodyPr>
          <a:lstStyle/>
          <a:p>
            <a:r>
              <a:rPr lang="en-US" sz="3600" dirty="0"/>
              <a:t>6. Pretexting</a:t>
            </a:r>
            <a:endParaRPr lang="en-US" sz="3600" i="1" dirty="0"/>
          </a:p>
        </p:txBody>
      </p:sp>
      <p:sp>
        <p:nvSpPr>
          <p:cNvPr id="5" name="Content Placeholder 4">
            <a:extLst>
              <a:ext uri="{FF2B5EF4-FFF2-40B4-BE49-F238E27FC236}">
                <a16:creationId xmlns:a16="http://schemas.microsoft.com/office/drawing/2014/main" id="{ABDBFC92-62B4-D2F2-B1DD-542B21508B98}"/>
              </a:ext>
            </a:extLst>
          </p:cNvPr>
          <p:cNvSpPr>
            <a:spLocks noGrp="1"/>
          </p:cNvSpPr>
          <p:nvPr>
            <p:ph sz="quarter" idx="4"/>
          </p:nvPr>
        </p:nvSpPr>
        <p:spPr>
          <a:xfrm>
            <a:off x="6997147" y="2060458"/>
            <a:ext cx="4532243" cy="4380099"/>
          </a:xfrm>
        </p:spPr>
        <p:txBody>
          <a:bodyPr>
            <a:normAutofit/>
          </a:bodyPr>
          <a:lstStyle/>
          <a:p>
            <a:pPr>
              <a:lnSpc>
                <a:spcPct val="100000"/>
              </a:lnSpc>
            </a:pPr>
            <a:r>
              <a:rPr lang="en-US" sz="3200" dirty="0"/>
              <a:t>Attacker creates a believable role or story to gain trust</a:t>
            </a:r>
          </a:p>
          <a:p>
            <a:pPr>
              <a:lnSpc>
                <a:spcPct val="100000"/>
              </a:lnSpc>
            </a:pPr>
            <a:r>
              <a:rPr lang="en-US" sz="3200" dirty="0"/>
              <a:t>Pretexting with urgency to cause panic so the victim acts without thinking </a:t>
            </a:r>
          </a:p>
        </p:txBody>
      </p:sp>
      <p:sp>
        <p:nvSpPr>
          <p:cNvPr id="6" name="Title 5">
            <a:extLst>
              <a:ext uri="{FF2B5EF4-FFF2-40B4-BE49-F238E27FC236}">
                <a16:creationId xmlns:a16="http://schemas.microsoft.com/office/drawing/2014/main" id="{F58517E7-395D-6AC4-36A1-C2A6CFDDE93B}"/>
              </a:ext>
            </a:extLst>
          </p:cNvPr>
          <p:cNvSpPr>
            <a:spLocks noGrp="1"/>
          </p:cNvSpPr>
          <p:nvPr>
            <p:ph type="title"/>
          </p:nvPr>
        </p:nvSpPr>
        <p:spPr/>
        <p:txBody>
          <a:bodyPr/>
          <a:lstStyle/>
          <a:p>
            <a:r>
              <a:rPr lang="en-US" b="1" dirty="0"/>
              <a:t>8 Social Engineering Techniques</a:t>
            </a:r>
          </a:p>
        </p:txBody>
      </p:sp>
    </p:spTree>
    <p:extLst>
      <p:ext uri="{BB962C8B-B14F-4D97-AF65-F5344CB8AC3E}">
        <p14:creationId xmlns:p14="http://schemas.microsoft.com/office/powerpoint/2010/main" val="1847117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C36AC-4033-2C5B-7D39-BA6B9BA3568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5597566-AA0F-B33D-84A1-D1720E3CF011}"/>
              </a:ext>
            </a:extLst>
          </p:cNvPr>
          <p:cNvSpPr>
            <a:spLocks noGrp="1"/>
          </p:cNvSpPr>
          <p:nvPr>
            <p:ph type="body" idx="1"/>
          </p:nvPr>
        </p:nvSpPr>
        <p:spPr>
          <a:xfrm>
            <a:off x="839788" y="1236546"/>
            <a:ext cx="5468247" cy="815522"/>
          </a:xfrm>
        </p:spPr>
        <p:txBody>
          <a:bodyPr>
            <a:normAutofit/>
          </a:bodyPr>
          <a:lstStyle/>
          <a:p>
            <a:r>
              <a:rPr lang="en-US" sz="3600" dirty="0"/>
              <a:t>7. Scareware</a:t>
            </a:r>
          </a:p>
        </p:txBody>
      </p:sp>
      <p:sp>
        <p:nvSpPr>
          <p:cNvPr id="3" name="Content Placeholder 2">
            <a:extLst>
              <a:ext uri="{FF2B5EF4-FFF2-40B4-BE49-F238E27FC236}">
                <a16:creationId xmlns:a16="http://schemas.microsoft.com/office/drawing/2014/main" id="{94140599-D983-D30A-3556-0CF9B78B366C}"/>
              </a:ext>
            </a:extLst>
          </p:cNvPr>
          <p:cNvSpPr>
            <a:spLocks noGrp="1"/>
          </p:cNvSpPr>
          <p:nvPr>
            <p:ph sz="half" idx="2"/>
          </p:nvPr>
        </p:nvSpPr>
        <p:spPr>
          <a:xfrm>
            <a:off x="839788" y="2063822"/>
            <a:ext cx="4858647" cy="3934306"/>
          </a:xfrm>
        </p:spPr>
        <p:txBody>
          <a:bodyPr>
            <a:normAutofit/>
          </a:bodyPr>
          <a:lstStyle/>
          <a:p>
            <a:pPr>
              <a:lnSpc>
                <a:spcPct val="100000"/>
              </a:lnSpc>
            </a:pPr>
            <a:r>
              <a:rPr lang="en-US" sz="3200" dirty="0"/>
              <a:t>Fake warning messages to share you into clicking, calling, or installing something</a:t>
            </a:r>
          </a:p>
          <a:p>
            <a:pPr>
              <a:lnSpc>
                <a:spcPct val="100000"/>
              </a:lnSpc>
            </a:pPr>
            <a:endParaRPr lang="en-US" sz="3200" dirty="0"/>
          </a:p>
        </p:txBody>
      </p:sp>
      <p:sp>
        <p:nvSpPr>
          <p:cNvPr id="4" name="Text Placeholder 3">
            <a:extLst>
              <a:ext uri="{FF2B5EF4-FFF2-40B4-BE49-F238E27FC236}">
                <a16:creationId xmlns:a16="http://schemas.microsoft.com/office/drawing/2014/main" id="{1FFE12F3-9FF6-AA3D-A109-F06FCA1CB68A}"/>
              </a:ext>
            </a:extLst>
          </p:cNvPr>
          <p:cNvSpPr>
            <a:spLocks noGrp="1"/>
          </p:cNvSpPr>
          <p:nvPr>
            <p:ph type="body" sz="quarter" idx="3"/>
          </p:nvPr>
        </p:nvSpPr>
        <p:spPr>
          <a:xfrm>
            <a:off x="6400801" y="1228157"/>
            <a:ext cx="5655365" cy="823912"/>
          </a:xfrm>
        </p:spPr>
        <p:txBody>
          <a:bodyPr>
            <a:normAutofit/>
          </a:bodyPr>
          <a:lstStyle/>
          <a:p>
            <a:r>
              <a:rPr lang="en-US" sz="3600" dirty="0"/>
              <a:t>8. Ransomware</a:t>
            </a:r>
          </a:p>
        </p:txBody>
      </p:sp>
      <p:sp>
        <p:nvSpPr>
          <p:cNvPr id="5" name="Content Placeholder 4">
            <a:extLst>
              <a:ext uri="{FF2B5EF4-FFF2-40B4-BE49-F238E27FC236}">
                <a16:creationId xmlns:a16="http://schemas.microsoft.com/office/drawing/2014/main" id="{9437C4DD-7416-18E2-07F8-A71F845F8B3D}"/>
              </a:ext>
            </a:extLst>
          </p:cNvPr>
          <p:cNvSpPr>
            <a:spLocks noGrp="1"/>
          </p:cNvSpPr>
          <p:nvPr>
            <p:ph sz="quarter" idx="4"/>
          </p:nvPr>
        </p:nvSpPr>
        <p:spPr>
          <a:xfrm>
            <a:off x="6400802" y="2052068"/>
            <a:ext cx="4676292" cy="3946059"/>
          </a:xfrm>
        </p:spPr>
        <p:txBody>
          <a:bodyPr>
            <a:normAutofit/>
          </a:bodyPr>
          <a:lstStyle/>
          <a:p>
            <a:pPr>
              <a:lnSpc>
                <a:spcPct val="100000"/>
              </a:lnSpc>
            </a:pPr>
            <a:r>
              <a:rPr lang="en-US" sz="3200" dirty="0"/>
              <a:t>Malware that locks or encrypts files, demands payment to get them back</a:t>
            </a:r>
          </a:p>
        </p:txBody>
      </p:sp>
      <p:sp>
        <p:nvSpPr>
          <p:cNvPr id="6" name="Title 5">
            <a:extLst>
              <a:ext uri="{FF2B5EF4-FFF2-40B4-BE49-F238E27FC236}">
                <a16:creationId xmlns:a16="http://schemas.microsoft.com/office/drawing/2014/main" id="{1D7827D5-EAE6-27E7-9A1E-0D30B2E57D4D}"/>
              </a:ext>
            </a:extLst>
          </p:cNvPr>
          <p:cNvSpPr>
            <a:spLocks noGrp="1"/>
          </p:cNvSpPr>
          <p:nvPr>
            <p:ph type="title"/>
          </p:nvPr>
        </p:nvSpPr>
        <p:spPr/>
        <p:txBody>
          <a:bodyPr/>
          <a:lstStyle/>
          <a:p>
            <a:r>
              <a:rPr lang="en-US" b="1" dirty="0"/>
              <a:t>8 Social Engineering Techniques</a:t>
            </a:r>
          </a:p>
        </p:txBody>
      </p:sp>
    </p:spTree>
    <p:extLst>
      <p:ext uri="{BB962C8B-B14F-4D97-AF65-F5344CB8AC3E}">
        <p14:creationId xmlns:p14="http://schemas.microsoft.com/office/powerpoint/2010/main" val="1684142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DC36E-5FDD-A297-67EA-F3CC350B3C30}"/>
              </a:ext>
            </a:extLst>
          </p:cNvPr>
          <p:cNvSpPr>
            <a:spLocks noGrp="1"/>
          </p:cNvSpPr>
          <p:nvPr>
            <p:ph type="title"/>
          </p:nvPr>
        </p:nvSpPr>
        <p:spPr/>
        <p:txBody>
          <a:bodyPr/>
          <a:lstStyle/>
          <a:p>
            <a:r>
              <a:rPr lang="en-US" dirty="0"/>
              <a:t>Protection</a:t>
            </a:r>
          </a:p>
        </p:txBody>
      </p:sp>
      <p:sp>
        <p:nvSpPr>
          <p:cNvPr id="3" name="Content Placeholder 2">
            <a:extLst>
              <a:ext uri="{FF2B5EF4-FFF2-40B4-BE49-F238E27FC236}">
                <a16:creationId xmlns:a16="http://schemas.microsoft.com/office/drawing/2014/main" id="{768C975D-B85C-1345-C801-4D21D85CAF04}"/>
              </a:ext>
            </a:extLst>
          </p:cNvPr>
          <p:cNvSpPr>
            <a:spLocks noGrp="1"/>
          </p:cNvSpPr>
          <p:nvPr>
            <p:ph idx="1"/>
          </p:nvPr>
        </p:nvSpPr>
        <p:spPr>
          <a:xfrm>
            <a:off x="838200" y="1233182"/>
            <a:ext cx="11237686" cy="5624818"/>
          </a:xfrm>
        </p:spPr>
        <p:txBody>
          <a:bodyPr>
            <a:normAutofit/>
          </a:bodyPr>
          <a:lstStyle/>
          <a:p>
            <a:pPr>
              <a:spcAft>
                <a:spcPts val="600"/>
              </a:spcAft>
            </a:pPr>
            <a:r>
              <a:rPr lang="en-US" sz="3600" b="1" dirty="0"/>
              <a:t>Training + habits + security tools:</a:t>
            </a:r>
          </a:p>
          <a:p>
            <a:pPr lvl="1">
              <a:lnSpc>
                <a:spcPct val="100000"/>
              </a:lnSpc>
              <a:spcAft>
                <a:spcPts val="600"/>
              </a:spcAft>
            </a:pPr>
            <a:r>
              <a:rPr lang="en-US" sz="3200" dirty="0"/>
              <a:t>Pause before responding </a:t>
            </a:r>
          </a:p>
          <a:p>
            <a:pPr lvl="1">
              <a:lnSpc>
                <a:spcPct val="100000"/>
              </a:lnSpc>
              <a:spcAft>
                <a:spcPts val="600"/>
              </a:spcAft>
            </a:pPr>
            <a:r>
              <a:rPr lang="en-US" sz="3200" dirty="0"/>
              <a:t>Verify using a trusted method </a:t>
            </a:r>
          </a:p>
          <a:p>
            <a:pPr lvl="1">
              <a:lnSpc>
                <a:spcPct val="100000"/>
              </a:lnSpc>
              <a:spcAft>
                <a:spcPts val="600"/>
              </a:spcAft>
            </a:pPr>
            <a:r>
              <a:rPr lang="en-US" sz="3200" dirty="0"/>
              <a:t>Don’t share passwords or verification codes</a:t>
            </a:r>
          </a:p>
          <a:p>
            <a:pPr lvl="1">
              <a:lnSpc>
                <a:spcPct val="100000"/>
              </a:lnSpc>
              <a:spcAft>
                <a:spcPts val="600"/>
              </a:spcAft>
            </a:pPr>
            <a:r>
              <a:rPr lang="en-US" sz="3200" dirty="0"/>
              <a:t>Use multi-factor authentication </a:t>
            </a:r>
          </a:p>
          <a:p>
            <a:pPr lvl="1">
              <a:lnSpc>
                <a:spcPct val="100000"/>
              </a:lnSpc>
              <a:spcAft>
                <a:spcPts val="600"/>
              </a:spcAft>
            </a:pPr>
            <a:r>
              <a:rPr lang="en-US" sz="3200" dirty="0"/>
              <a:t>Watch for strange email addresses and fake domains</a:t>
            </a:r>
          </a:p>
          <a:p>
            <a:pPr lvl="1">
              <a:lnSpc>
                <a:spcPct val="100000"/>
              </a:lnSpc>
              <a:spcAft>
                <a:spcPts val="600"/>
              </a:spcAft>
            </a:pPr>
            <a:r>
              <a:rPr lang="en-US" sz="3200" dirty="0"/>
              <a:t>Report suspicious messages to IT/security</a:t>
            </a:r>
          </a:p>
          <a:p>
            <a:pPr>
              <a:spcAft>
                <a:spcPts val="600"/>
              </a:spcAft>
            </a:pPr>
            <a:endParaRPr lang="en-US" sz="3600" dirty="0"/>
          </a:p>
        </p:txBody>
      </p:sp>
    </p:spTree>
    <p:extLst>
      <p:ext uri="{BB962C8B-B14F-4D97-AF65-F5344CB8AC3E}">
        <p14:creationId xmlns:p14="http://schemas.microsoft.com/office/powerpoint/2010/main" val="3295771345"/>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CC5BAD48BCC5C4AA414F1510DEA3D7D" ma:contentTypeVersion="19" ma:contentTypeDescription="Create a new document." ma:contentTypeScope="" ma:versionID="d7a697a2366b4867d3d3c159aaf69707">
  <xsd:schema xmlns:xsd="http://www.w3.org/2001/XMLSchema" xmlns:xs="http://www.w3.org/2001/XMLSchema" xmlns:p="http://schemas.microsoft.com/office/2006/metadata/properties" xmlns:ns2="78fbef2b-ea79-41a1-9651-c56e3f5414e7" xmlns:ns3="1cfa8f96-892a-4f27-bb0a-8631ca5745ca" targetNamespace="http://schemas.microsoft.com/office/2006/metadata/properties" ma:root="true" ma:fieldsID="6c7b9b36a94f4213e5235f8851bcbd9a" ns2:_="" ns3:_="">
    <xsd:import namespace="78fbef2b-ea79-41a1-9651-c56e3f5414e7"/>
    <xsd:import namespace="1cfa8f96-892a-4f27-bb0a-8631ca5745c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fbef2b-ea79-41a1-9651-c56e3f5414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63f19c8-c610-41ec-b38a-a5f3effcbbb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fa8f96-892a-4f27-bb0a-8631ca5745c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91a2a6f-4b9f-444f-bf9c-7445e7e2d830}" ma:internalName="TaxCatchAll" ma:showField="CatchAllData" ma:web="1cfa8f96-892a-4f27-bb0a-8631ca5745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cfa8f96-892a-4f27-bb0a-8631ca5745ca" xsi:nil="true"/>
    <lcf76f155ced4ddcb4097134ff3c332f xmlns="78fbef2b-ea79-41a1-9651-c56e3f5414e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906E6AB-B8E0-4477-A8A0-CB83F1C8A3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fbef2b-ea79-41a1-9651-c56e3f5414e7"/>
    <ds:schemaRef ds:uri="1cfa8f96-892a-4f27-bb0a-8631ca5745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2AB78C-0832-4CF5-A9E2-9C862D7FBB10}">
  <ds:schemaRefs>
    <ds:schemaRef ds:uri="http://schemas.microsoft.com/sharepoint/v3/contenttype/forms"/>
  </ds:schemaRefs>
</ds:datastoreItem>
</file>

<file path=customXml/itemProps3.xml><?xml version="1.0" encoding="utf-8"?>
<ds:datastoreItem xmlns:ds="http://schemas.openxmlformats.org/officeDocument/2006/customXml" ds:itemID="{2713205E-B634-4681-B7F8-C7E6886ECC92}">
  <ds:schemaRefs>
    <ds:schemaRef ds:uri="1cfa8f96-892a-4f27-bb0a-8631ca5745ca"/>
    <ds:schemaRef ds:uri="78fbef2b-ea79-41a1-9651-c56e3f5414e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584</TotalTime>
  <Words>1318</Words>
  <Application>Microsoft Office PowerPoint</Application>
  <PresentationFormat>Widescreen</PresentationFormat>
  <Paragraphs>132</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Circe Bold</vt:lpstr>
      <vt:lpstr>Wingdings</vt:lpstr>
      <vt:lpstr>1_Office Theme</vt:lpstr>
      <vt:lpstr>2-1 Social Engineering</vt:lpstr>
      <vt:lpstr>Social engineering is basically “hacking the user” </vt:lpstr>
      <vt:lpstr>What is Social Engineering?</vt:lpstr>
      <vt:lpstr>Warning Signs (Red Flags)</vt:lpstr>
      <vt:lpstr>8 Social Engineering Techniques</vt:lpstr>
      <vt:lpstr>8 Social Engineering Techniques</vt:lpstr>
      <vt:lpstr>8 Social Engineering Techniques</vt:lpstr>
      <vt:lpstr>8 Social Engineering Techniques</vt:lpstr>
      <vt:lpstr>Protection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Floyd</dc:creator>
  <cp:lastModifiedBy>Kendra Evensvold</cp:lastModifiedBy>
  <cp:revision>12</cp:revision>
  <dcterms:created xsi:type="dcterms:W3CDTF">2019-04-17T19:12:48Z</dcterms:created>
  <dcterms:modified xsi:type="dcterms:W3CDTF">2026-01-20T01:56:13Z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0x010100BCC5BAD48BCC5C4AA414F1510DEA3D7D</vt:lpwstr>
  </property>
  <property fmtid="{D5CDD505-2E9C-101B-9397-08002B2CF9AE}" pid="3" name="Order">
    <vt:r8>4048600</vt:r8>
  </property>
  <property fmtid="{D5CDD505-2E9C-101B-9397-08002B2CF9AE}" pid="4" name="MediaServiceImageTags">
    <vt:lpwstr/>
  </property>
</Properties>
</file>